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313" r:id="rId3"/>
    <p:sldId id="314" r:id="rId4"/>
    <p:sldId id="316" r:id="rId5"/>
    <p:sldId id="331" r:id="rId6"/>
    <p:sldId id="312" r:id="rId7"/>
    <p:sldId id="261" r:id="rId8"/>
    <p:sldId id="262" r:id="rId9"/>
    <p:sldId id="284" r:id="rId10"/>
    <p:sldId id="273" r:id="rId11"/>
    <p:sldId id="263" r:id="rId12"/>
    <p:sldId id="323" r:id="rId13"/>
    <p:sldId id="264" r:id="rId14"/>
    <p:sldId id="281" r:id="rId15"/>
    <p:sldId id="278" r:id="rId16"/>
    <p:sldId id="265" r:id="rId17"/>
    <p:sldId id="282" r:id="rId18"/>
    <p:sldId id="329" r:id="rId19"/>
    <p:sldId id="328" r:id="rId20"/>
    <p:sldId id="317" r:id="rId21"/>
    <p:sldId id="318" r:id="rId22"/>
    <p:sldId id="319" r:id="rId23"/>
    <p:sldId id="320" r:id="rId24"/>
    <p:sldId id="321" r:id="rId25"/>
    <p:sldId id="322" r:id="rId26"/>
    <p:sldId id="332" r:id="rId27"/>
    <p:sldId id="305" r:id="rId2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20" autoAdjust="0"/>
    <p:restoredTop sz="79121" autoAdjust="0"/>
  </p:normalViewPr>
  <p:slideViewPr>
    <p:cSldViewPr>
      <p:cViewPr varScale="1">
        <p:scale>
          <a:sx n="109" d="100"/>
          <a:sy n="109" d="100"/>
        </p:scale>
        <p:origin x="-1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</c:spPr>
          <c:invertIfNegative val="0"/>
          <c:dLbls>
            <c:numFmt formatCode="#,##0.00" sourceLinked="0"/>
            <c:txPr>
              <a:bodyPr/>
              <a:lstStyle/>
              <a:p>
                <a:pPr>
                  <a:defRPr sz="1100">
                    <a:latin typeface="Arial" pitchFamily="34" charset="0"/>
                    <a:cs typeface="Arial" pitchFamily="34" charset="0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ISLEME!$B$13:$B$17</c:f>
              <c:numCache>
                <c:formatCode>General</c:formatCode>
                <c:ptCount val="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</c:numCache>
            </c:numRef>
          </c:cat>
          <c:val>
            <c:numRef>
              <c:f>ISLEME!$C$13:$C$17</c:f>
              <c:numCache>
                <c:formatCode>#,##0</c:formatCode>
                <c:ptCount val="5"/>
                <c:pt idx="0">
                  <c:v>1720405000</c:v>
                </c:pt>
                <c:pt idx="1">
                  <c:v>2010604105</c:v>
                </c:pt>
                <c:pt idx="2">
                  <c:v>2316821797.5806451</c:v>
                </c:pt>
                <c:pt idx="3">
                  <c:v>2319309532.643827</c:v>
                </c:pt>
                <c:pt idx="4">
                  <c:v>2732933353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095424"/>
        <c:axId val="71096960"/>
        <c:axId val="0"/>
      </c:bar3DChart>
      <c:catAx>
        <c:axId val="71095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tr-TR"/>
          </a:p>
        </c:txPr>
        <c:crossAx val="71096960"/>
        <c:crosses val="autoZero"/>
        <c:auto val="1"/>
        <c:lblAlgn val="ctr"/>
        <c:lblOffset val="100"/>
        <c:noMultiLvlLbl val="0"/>
      </c:catAx>
      <c:valAx>
        <c:axId val="7109696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100">
                    <a:latin typeface="Arial" pitchFamily="34" charset="0"/>
                    <a:cs typeface="Arial" pitchFamily="34" charset="0"/>
                  </a:defRPr>
                </a:pPr>
                <a:r>
                  <a:rPr lang="en-GB" sz="1100" noProof="0" dirty="0" smtClean="0">
                    <a:latin typeface="Arial" pitchFamily="34" charset="0"/>
                    <a:cs typeface="Arial" pitchFamily="34" charset="0"/>
                  </a:rPr>
                  <a:t>Billion Dollars</a:t>
                </a:r>
                <a:endParaRPr lang="en-GB" sz="1100" noProof="0" dirty="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0.00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tr-TR"/>
          </a:p>
        </c:txPr>
        <c:crossAx val="71095424"/>
        <c:crosses val="autoZero"/>
        <c:crossBetween val="between"/>
        <c:dispUnits>
          <c:builtInUnit val="billions"/>
        </c:dispUnits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</c:spPr>
          <c:invertIfNegative val="0"/>
          <c:dLbls>
            <c:numFmt formatCode="#,##0.00" sourceLinked="0"/>
            <c:txPr>
              <a:bodyPr/>
              <a:lstStyle/>
              <a:p>
                <a:pPr>
                  <a:defRPr sz="1100">
                    <a:latin typeface="Arial" pitchFamily="34" charset="0"/>
                    <a:cs typeface="Arial" pitchFamily="34" charset="0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ISLEME!$B$13:$B$17</c:f>
              <c:numCache>
                <c:formatCode>General</c:formatCode>
                <c:ptCount val="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</c:numCache>
            </c:numRef>
          </c:cat>
          <c:val>
            <c:numRef>
              <c:f>ISLEME!$D$13:$D$17</c:f>
              <c:numCache>
                <c:formatCode>#,##0</c:formatCode>
                <c:ptCount val="5"/>
                <c:pt idx="0">
                  <c:v>351989000</c:v>
                </c:pt>
                <c:pt idx="1">
                  <c:v>420408813</c:v>
                </c:pt>
                <c:pt idx="2">
                  <c:v>576337824</c:v>
                </c:pt>
                <c:pt idx="3">
                  <c:v>669179071.54492569</c:v>
                </c:pt>
                <c:pt idx="4">
                  <c:v>634189588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7670272"/>
        <c:axId val="77671808"/>
        <c:axId val="0"/>
      </c:bar3DChart>
      <c:catAx>
        <c:axId val="77670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tr-TR"/>
          </a:p>
        </c:txPr>
        <c:crossAx val="77671808"/>
        <c:crosses val="autoZero"/>
        <c:auto val="1"/>
        <c:lblAlgn val="ctr"/>
        <c:lblOffset val="100"/>
        <c:noMultiLvlLbl val="0"/>
      </c:catAx>
      <c:valAx>
        <c:axId val="7767180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100">
                    <a:latin typeface="Arial" pitchFamily="34" charset="0"/>
                    <a:cs typeface="Arial" pitchFamily="34" charset="0"/>
                  </a:defRPr>
                </a:pPr>
                <a:r>
                  <a:rPr lang="en-GB" sz="1100" noProof="0" dirty="0" smtClean="0">
                    <a:latin typeface="Arial" pitchFamily="34" charset="0"/>
                    <a:cs typeface="Arial" pitchFamily="34" charset="0"/>
                  </a:rPr>
                  <a:t>Million Dollars</a:t>
                </a:r>
                <a:endParaRPr lang="en-GB" sz="1100" noProof="0" dirty="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3.5641636749429308E-2"/>
              <c:y val="0.43461417322834645"/>
            </c:manualLayout>
          </c:layout>
          <c:overlay val="0"/>
        </c:title>
        <c:numFmt formatCode="0.00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tr-TR"/>
          </a:p>
        </c:txPr>
        <c:crossAx val="77670272"/>
        <c:crosses val="autoZero"/>
        <c:crossBetween val="between"/>
        <c:dispUnits>
          <c:builtInUnit val="millions"/>
        </c:dispUnits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ISLEME!$S$21</c:f>
              <c:strCache>
                <c:ptCount val="1"/>
                <c:pt idx="0">
                  <c:v>From Company Assets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3"/>
              <c:layout>
                <c:manualLayout>
                  <c:x val="-2.487562189054726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ISLEME!$B$14:$B$17</c:f>
              <c:numCache>
                <c:formatCode>General</c:formatCode>
                <c:ptCount val="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</c:numCache>
            </c:numRef>
          </c:cat>
          <c:val>
            <c:numRef>
              <c:f>ISLEME!$E$14:$E$17</c:f>
              <c:numCache>
                <c:formatCode>#,##0</c:formatCode>
                <c:ptCount val="4"/>
                <c:pt idx="0">
                  <c:v>120193753</c:v>
                </c:pt>
                <c:pt idx="1">
                  <c:v>228232727.41935483</c:v>
                </c:pt>
                <c:pt idx="2">
                  <c:v>206128919.19844863</c:v>
                </c:pt>
                <c:pt idx="3">
                  <c:v>143427656.43762508</c:v>
                </c:pt>
              </c:numCache>
            </c:numRef>
          </c:val>
        </c:ser>
        <c:ser>
          <c:idx val="1"/>
          <c:order val="1"/>
          <c:tx>
            <c:strRef>
              <c:f>ISLEME!$S$22</c:f>
              <c:strCache>
                <c:ptCount val="1"/>
                <c:pt idx="0">
                  <c:v>With Funded Projects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3"/>
              <c:layout>
                <c:manualLayout>
                  <c:x val="-2.4875621890547352E-2"/>
                  <c:y val="3.462345901331219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val>
            <c:numRef>
              <c:f>ISLEME!$F$14:$F$17</c:f>
              <c:numCache>
                <c:formatCode>#,##0</c:formatCode>
                <c:ptCount val="4"/>
                <c:pt idx="0">
                  <c:v>246930723.07692307</c:v>
                </c:pt>
                <c:pt idx="1">
                  <c:v>281350285.48387098</c:v>
                </c:pt>
                <c:pt idx="2">
                  <c:v>299142266</c:v>
                </c:pt>
                <c:pt idx="3">
                  <c:v>522591950.6337558</c:v>
                </c:pt>
              </c:numCache>
            </c:numRef>
          </c:val>
        </c:ser>
        <c:ser>
          <c:idx val="2"/>
          <c:order val="2"/>
          <c:tx>
            <c:strRef>
              <c:f>ISLEME!$S$23</c:f>
              <c:strCache>
                <c:ptCount val="1"/>
                <c:pt idx="0">
                  <c:v>Total R&amp;D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3"/>
              <c:layout>
                <c:manualLayout>
                  <c:x val="5.3516460905349795E-3"/>
                  <c:y val="1.0949122807017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val>
            <c:numRef>
              <c:f>ISLEME!$G$14:$G$17</c:f>
              <c:numCache>
                <c:formatCode>#,##0</c:formatCode>
                <c:ptCount val="4"/>
                <c:pt idx="0">
                  <c:v>367124476.07692307</c:v>
                </c:pt>
                <c:pt idx="1">
                  <c:v>509583012.90322578</c:v>
                </c:pt>
                <c:pt idx="2">
                  <c:v>505271185.19844866</c:v>
                </c:pt>
                <c:pt idx="3">
                  <c:v>666019607.07138085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7376512"/>
        <c:axId val="99622912"/>
        <c:axId val="0"/>
      </c:bar3DChart>
      <c:catAx>
        <c:axId val="97376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tr-TR"/>
          </a:p>
        </c:txPr>
        <c:crossAx val="99622912"/>
        <c:crosses val="autoZero"/>
        <c:auto val="1"/>
        <c:lblAlgn val="ctr"/>
        <c:lblOffset val="100"/>
        <c:noMultiLvlLbl val="0"/>
      </c:catAx>
      <c:valAx>
        <c:axId val="9962291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 sz="1000" b="1" noProof="0" dirty="0" smtClean="0">
                    <a:latin typeface="Arial" pitchFamily="34" charset="0"/>
                    <a:cs typeface="Arial" pitchFamily="34" charset="0"/>
                  </a:rPr>
                  <a:t>Million Dollars</a:t>
                </a:r>
                <a:endParaRPr lang="en-GB" sz="1000" b="1" noProof="0" dirty="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4.8147119341563779E-2"/>
              <c:y val="0.3487125730994152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tr-TR"/>
          </a:p>
        </c:txPr>
        <c:crossAx val="97376512"/>
        <c:crosses val="autoZero"/>
        <c:crossBetween val="between"/>
        <c:dispUnits>
          <c:builtInUnit val="millions"/>
        </c:dispUnits>
      </c:valAx>
    </c:plotArea>
    <c:legend>
      <c:legendPos val="b"/>
      <c:layout/>
      <c:overlay val="0"/>
      <c:txPr>
        <a:bodyPr/>
        <a:lstStyle/>
        <a:p>
          <a:pPr>
            <a:defRPr sz="1100">
              <a:latin typeface="Arial" pitchFamily="34" charset="0"/>
              <a:cs typeface="Arial" pitchFamily="34" charset="0"/>
            </a:defRPr>
          </a:pPr>
          <a:endParaRPr lang="tr-TR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38DC04-11AC-4D9F-B32E-F1B4771C8D47}" type="datetimeFigureOut">
              <a:rPr lang="tr-TR" smtClean="0"/>
              <a:t>30.03.2012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DFF5D-24A7-40D5-9B1C-0B73D8EEA6A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08347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759A8-0C2B-4495-A9E9-780454DE54B7}" type="datetimeFigureOut">
              <a:rPr lang="tr-TR" smtClean="0"/>
              <a:pPr/>
              <a:t>30.03.2012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1671D9-A162-4869-A57C-B72231A6040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8918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671D9-A162-4869-A57C-B72231A6040F}" type="slidenum">
              <a:rPr lang="tr-TR" smtClean="0"/>
              <a:pPr/>
              <a:t>1</a:t>
            </a:fld>
            <a:endParaRPr lang="tr-T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671D9-A162-4869-A57C-B72231A6040F}" type="slidenum">
              <a:rPr lang="tr-TR" smtClean="0"/>
              <a:pPr/>
              <a:t>11</a:t>
            </a:fld>
            <a:endParaRPr lang="tr-T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671D9-A162-4869-A57C-B72231A6040F}" type="slidenum">
              <a:rPr lang="tr-TR" smtClean="0"/>
              <a:pPr/>
              <a:t>13</a:t>
            </a:fld>
            <a:endParaRPr lang="tr-T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GB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671D9-A162-4869-A57C-B72231A6040F}" type="slidenum">
              <a:rPr lang="tr-TR" smtClean="0"/>
              <a:pPr/>
              <a:t>14</a:t>
            </a:fld>
            <a:endParaRPr lang="tr-T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noProof="0" dirty="0" smtClean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671D9-A162-4869-A57C-B72231A6040F}" type="slidenum">
              <a:rPr lang="tr-TR" smtClean="0"/>
              <a:pPr/>
              <a:t>15</a:t>
            </a:fld>
            <a:endParaRPr lang="tr-T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671D9-A162-4869-A57C-B72231A6040F}" type="slidenum">
              <a:rPr lang="tr-TR" smtClean="0"/>
              <a:pPr/>
              <a:t>16</a:t>
            </a:fld>
            <a:endParaRPr lang="tr-T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671D9-A162-4869-A57C-B72231A6040F}" type="slidenum">
              <a:rPr lang="tr-TR" smtClean="0"/>
              <a:pPr/>
              <a:t>17</a:t>
            </a:fld>
            <a:endParaRPr lang="tr-T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671D9-A162-4869-A57C-B72231A6040F}" type="slidenum">
              <a:rPr lang="tr-TR" smtClean="0"/>
              <a:pPr/>
              <a:t>20</a:t>
            </a:fld>
            <a:endParaRPr lang="tr-T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671D9-A162-4869-A57C-B72231A6040F}" type="slidenum">
              <a:rPr lang="tr-TR" smtClean="0"/>
              <a:pPr/>
              <a:t>21</a:t>
            </a:fld>
            <a:endParaRPr lang="tr-T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671D9-A162-4869-A57C-B72231A6040F}" type="slidenum">
              <a:rPr lang="tr-TR" smtClean="0"/>
              <a:pPr/>
              <a:t>22</a:t>
            </a:fld>
            <a:endParaRPr lang="tr-T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671D9-A162-4869-A57C-B72231A6040F}" type="slidenum">
              <a:rPr lang="tr-TR" smtClean="0"/>
              <a:pPr/>
              <a:t>23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671D9-A162-4869-A57C-B72231A6040F}" type="slidenum">
              <a:rPr lang="tr-TR" smtClean="0"/>
              <a:pPr/>
              <a:t>2</a:t>
            </a:fld>
            <a:endParaRPr lang="tr-T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671D9-A162-4869-A57C-B72231A6040F}" type="slidenum">
              <a:rPr lang="tr-TR" smtClean="0"/>
              <a:pPr/>
              <a:t>24</a:t>
            </a:fld>
            <a:endParaRPr lang="tr-T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671D9-A162-4869-A57C-B72231A6040F}" type="slidenum">
              <a:rPr lang="tr-TR" smtClean="0"/>
              <a:pPr/>
              <a:t>25</a:t>
            </a:fld>
            <a:endParaRPr lang="tr-T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671D9-A162-4869-A57C-B72231A6040F}" type="slidenum">
              <a:rPr lang="tr-TR" smtClean="0"/>
              <a:pPr/>
              <a:t>27</a:t>
            </a:fld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671D9-A162-4869-A57C-B72231A6040F}" type="slidenum">
              <a:rPr lang="tr-TR" smtClean="0"/>
              <a:pPr/>
              <a:t>3</a:t>
            </a:fld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671D9-A162-4869-A57C-B72231A6040F}" type="slidenum">
              <a:rPr lang="tr-TR" smtClean="0"/>
              <a:pPr/>
              <a:t>4</a:t>
            </a:fld>
            <a:endParaRPr lang="tr-T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noProof="0" dirty="0" smtClean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671D9-A162-4869-A57C-B72231A6040F}" type="slidenum">
              <a:rPr lang="tr-TR" smtClean="0"/>
              <a:pPr/>
              <a:t>6</a:t>
            </a:fld>
            <a:endParaRPr lang="tr-T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671D9-A162-4869-A57C-B72231A6040F}" type="slidenum">
              <a:rPr lang="tr-TR" smtClean="0"/>
              <a:pPr/>
              <a:t>7</a:t>
            </a:fld>
            <a:endParaRPr lang="tr-T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baseline="0" noProof="0" dirty="0" smtClean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671D9-A162-4869-A57C-B72231A6040F}" type="slidenum">
              <a:rPr lang="tr-TR" smtClean="0"/>
              <a:pPr/>
              <a:t>8</a:t>
            </a:fld>
            <a:endParaRPr lang="tr-T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671D9-A162-4869-A57C-B72231A6040F}" type="slidenum">
              <a:rPr lang="tr-TR" smtClean="0"/>
              <a:pPr/>
              <a:t>9</a:t>
            </a:fld>
            <a:endParaRPr lang="tr-T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671D9-A162-4869-A57C-B72231A6040F}" type="slidenum">
              <a:rPr lang="tr-TR" smtClean="0"/>
              <a:pPr/>
              <a:t>10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B2D1-9BA8-4CC5-ADD5-996528F071D7}" type="datetimeFigureOut">
              <a:rPr lang="tr-TR" smtClean="0"/>
              <a:pPr/>
              <a:t>30.03.2012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D8F8-E57B-4058-B3C5-DD863F92463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B2D1-9BA8-4CC5-ADD5-996528F071D7}" type="datetimeFigureOut">
              <a:rPr lang="tr-TR" smtClean="0"/>
              <a:pPr/>
              <a:t>30.03.2012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D8F8-E57B-4058-B3C5-DD863F92463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B2D1-9BA8-4CC5-ADD5-996528F071D7}" type="datetimeFigureOut">
              <a:rPr lang="tr-TR" smtClean="0"/>
              <a:pPr/>
              <a:t>30.03.2012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D8F8-E57B-4058-B3C5-DD863F92463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  <a:lvl2pPr>
              <a:defRPr sz="2400" b="1">
                <a:latin typeface="Arial" pitchFamily="34" charset="0"/>
                <a:cs typeface="Arial" pitchFamily="34" charset="0"/>
              </a:defRPr>
            </a:lvl2pPr>
            <a:lvl3pPr>
              <a:defRPr sz="2400" b="1">
                <a:latin typeface="Arial" pitchFamily="34" charset="0"/>
                <a:cs typeface="Arial" pitchFamily="34" charset="0"/>
              </a:defRPr>
            </a:lvl3pPr>
            <a:lvl4pPr>
              <a:defRPr sz="2400" b="1">
                <a:latin typeface="Arial" pitchFamily="34" charset="0"/>
                <a:cs typeface="Arial" pitchFamily="34" charset="0"/>
              </a:defRPr>
            </a:lvl4pPr>
            <a:lvl5pPr>
              <a:defRPr sz="2400"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tr-TR" dirty="0" smtClean="0"/>
              <a:t>Asıl metin stillerini düzenlemek için tıklatın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tr-TR" dirty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B2D1-9BA8-4CC5-ADD5-996528F071D7}" type="datetimeFigureOut">
              <a:rPr lang="tr-TR" smtClean="0"/>
              <a:pPr/>
              <a:t>30.03.2012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D8F8-E57B-4058-B3C5-DD863F924637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8" name="Picture 2" descr="C:\Documents and Settings\Administrator\Belgelerim\Resimlerim\LOGOLAR\SaSaD-Kucuk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188640"/>
            <a:ext cx="1209328" cy="58366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B2D1-9BA8-4CC5-ADD5-996528F071D7}" type="datetimeFigureOut">
              <a:rPr lang="tr-TR" smtClean="0"/>
              <a:pPr/>
              <a:t>30.03.2012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D8F8-E57B-4058-B3C5-DD863F92463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B2D1-9BA8-4CC5-ADD5-996528F071D7}" type="datetimeFigureOut">
              <a:rPr lang="tr-TR" smtClean="0"/>
              <a:pPr/>
              <a:t>30.03.2012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D8F8-E57B-4058-B3C5-DD863F92463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  <a:lvl2pPr>
              <a:defRPr sz="2400" b="1"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dirty="0" smtClean="0"/>
              <a:t>Asıl metin stillerini düzenlemek için tıklatın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tr-TR" dirty="0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  <a:lvl2pPr>
              <a:defRPr sz="2400" b="1">
                <a:latin typeface="Arial" pitchFamily="34" charset="0"/>
                <a:cs typeface="Arial" pitchFamily="34" charset="0"/>
              </a:defRPr>
            </a:lvl2pPr>
            <a:lvl3pPr>
              <a:defRPr sz="2400" b="1">
                <a:latin typeface="Arial" pitchFamily="34" charset="0"/>
                <a:cs typeface="Arial" pitchFamily="34" charset="0"/>
              </a:defRPr>
            </a:lvl3pPr>
            <a:lvl4pPr>
              <a:defRPr sz="2400" b="1">
                <a:latin typeface="Arial" pitchFamily="34" charset="0"/>
                <a:cs typeface="Arial" pitchFamily="34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dirty="0" smtClean="0"/>
              <a:t>Asıl metin stillerini düzenlemek için tıklatın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tr-TR" dirty="0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B2D1-9BA8-4CC5-ADD5-996528F071D7}" type="datetimeFigureOut">
              <a:rPr lang="tr-TR" smtClean="0"/>
              <a:pPr/>
              <a:t>30.03.2012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D8F8-E57B-4058-B3C5-DD863F92463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36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B2D1-9BA8-4CC5-ADD5-996528F071D7}" type="datetimeFigureOut">
              <a:rPr lang="tr-TR" smtClean="0"/>
              <a:pPr/>
              <a:t>30.03.2012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D8F8-E57B-4058-B3C5-DD863F924637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8" name="Picture 2" descr="C:\Documents and Settings\Administrator\Belgelerim\Resimlerim\LOGOLAR\SaSaD-Kucuk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128" y="260648"/>
            <a:ext cx="1209328" cy="583669"/>
          </a:xfrm>
          <a:prstGeom prst="rect">
            <a:avLst/>
          </a:prstGeom>
          <a:noFill/>
        </p:spPr>
      </p:pic>
      <p:pic>
        <p:nvPicPr>
          <p:cNvPr id="76802" name="Picture 2" descr="C:\Users\Kaya\Documents\Resimlerim\LOGOLAR\cica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51" y="332657"/>
            <a:ext cx="857197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B2D1-9BA8-4CC5-ADD5-996528F071D7}" type="datetimeFigureOut">
              <a:rPr lang="tr-TR" smtClean="0"/>
              <a:pPr/>
              <a:t>30.03.2012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D8F8-E57B-4058-B3C5-DD863F924637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1026" name="Picture 2" descr="C:\Documents and Settings\Administrator\Belgelerim\Resimlerim\LOGOLAR\SaSaD-Kucuk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188640"/>
            <a:ext cx="1209328" cy="583669"/>
          </a:xfrm>
          <a:prstGeom prst="rect">
            <a:avLst/>
          </a:prstGeom>
          <a:noFill/>
        </p:spPr>
      </p:pic>
      <p:pic>
        <p:nvPicPr>
          <p:cNvPr id="77826" name="Picture 2" descr="C:\Users\Kaya\Documents\Resimlerim\LOGOLAR\cica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1008112" cy="118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B2D1-9BA8-4CC5-ADD5-996528F071D7}" type="datetimeFigureOut">
              <a:rPr lang="tr-TR" smtClean="0"/>
              <a:pPr/>
              <a:t>30.03.2012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D8F8-E57B-4058-B3C5-DD863F92463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B2D1-9BA8-4CC5-ADD5-996528F071D7}" type="datetimeFigureOut">
              <a:rPr lang="tr-TR" smtClean="0"/>
              <a:pPr/>
              <a:t>30.03.2012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D8F8-E57B-4058-B3C5-DD863F92463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0B2D1-9BA8-4CC5-ADD5-996528F071D7}" type="datetimeFigureOut">
              <a:rPr lang="tr-TR" smtClean="0"/>
              <a:pPr/>
              <a:t>30.03.2012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AD8F8-E57B-4058-B3C5-DD863F924637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gif"/><Relationship Id="rId5" Type="http://schemas.openxmlformats.org/officeDocument/2006/relationships/hyperlink" Target="http://www.savronik.com.tr/?savunma-programlari&amp;atmaca-cnrs" TargetMode="External"/><Relationship Id="rId4" Type="http://schemas.openxmlformats.org/officeDocument/2006/relationships/image" Target="../media/image39.jpeg"/><Relationship Id="rId9" Type="http://schemas.openxmlformats.org/officeDocument/2006/relationships/image" Target="../media/image43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5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hyperlink" Target="http://www.ssm.gov.tr/EN/savunmasanayiimiz/ssurunleri/urunelektronik/Pages/HareketliTamUcusSimulatoru.aspx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77.png"/><Relationship Id="rId18" Type="http://schemas.openxmlformats.org/officeDocument/2006/relationships/image" Target="../media/image90.png"/><Relationship Id="rId26" Type="http://schemas.openxmlformats.org/officeDocument/2006/relationships/image" Target="../media/image78.png"/><Relationship Id="rId3" Type="http://schemas.openxmlformats.org/officeDocument/2006/relationships/image" Target="../media/image79.png"/><Relationship Id="rId21" Type="http://schemas.openxmlformats.org/officeDocument/2006/relationships/image" Target="../media/image93.jpeg"/><Relationship Id="rId7" Type="http://schemas.openxmlformats.org/officeDocument/2006/relationships/image" Target="../media/image81.jpe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89.jpeg"/><Relationship Id="rId25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88.jpeg"/><Relationship Id="rId20" Type="http://schemas.openxmlformats.org/officeDocument/2006/relationships/image" Target="../media/image92.jpeg"/><Relationship Id="rId29" Type="http://schemas.openxmlformats.org/officeDocument/2006/relationships/image" Target="../media/image99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76.png"/><Relationship Id="rId11" Type="http://schemas.openxmlformats.org/officeDocument/2006/relationships/image" Target="../media/image85.jpeg"/><Relationship Id="rId24" Type="http://schemas.openxmlformats.org/officeDocument/2006/relationships/image" Target="../media/image96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87.png"/><Relationship Id="rId23" Type="http://schemas.openxmlformats.org/officeDocument/2006/relationships/image" Target="../media/image95.png"/><Relationship Id="rId28" Type="http://schemas.openxmlformats.org/officeDocument/2006/relationships/image" Target="../media/image98.jpeg"/><Relationship Id="rId10" Type="http://schemas.openxmlformats.org/officeDocument/2006/relationships/image" Target="../media/image84.jpeg"/><Relationship Id="rId19" Type="http://schemas.openxmlformats.org/officeDocument/2006/relationships/image" Target="../media/image91.jpeg"/><Relationship Id="rId4" Type="http://schemas.openxmlformats.org/officeDocument/2006/relationships/image" Target="../media/image80.png"/><Relationship Id="rId9" Type="http://schemas.openxmlformats.org/officeDocument/2006/relationships/image" Target="../media/image83.jpeg"/><Relationship Id="rId14" Type="http://schemas.openxmlformats.org/officeDocument/2006/relationships/image" Target="../media/image86.jpeg"/><Relationship Id="rId22" Type="http://schemas.openxmlformats.org/officeDocument/2006/relationships/image" Target="../media/image94.jpeg"/><Relationship Id="rId27" Type="http://schemas.openxmlformats.org/officeDocument/2006/relationships/image" Target="../media/image9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akupoglu.com.tr/content/images/prod_img/product/big/tekstil/canta01.jpg" TargetMode="External"/><Relationship Id="rId13" Type="http://schemas.openxmlformats.org/officeDocument/2006/relationships/image" Target="../media/image113.jpeg"/><Relationship Id="rId3" Type="http://schemas.openxmlformats.org/officeDocument/2006/relationships/image" Target="../media/image106.jpeg"/><Relationship Id="rId7" Type="http://schemas.openxmlformats.org/officeDocument/2006/relationships/image" Target="../media/image109.jpeg"/><Relationship Id="rId12" Type="http://schemas.openxmlformats.org/officeDocument/2006/relationships/image" Target="../media/image1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jpeg"/><Relationship Id="rId11" Type="http://schemas.openxmlformats.org/officeDocument/2006/relationships/image" Target="../media/image111.jpeg"/><Relationship Id="rId5" Type="http://schemas.openxmlformats.org/officeDocument/2006/relationships/image" Target="../media/image107.jpeg"/><Relationship Id="rId10" Type="http://schemas.openxmlformats.org/officeDocument/2006/relationships/hyperlink" Target="http://www.yakupoglu.com.tr/content/images/prod_img/product/big/tekstil/cadir1.jpg" TargetMode="External"/><Relationship Id="rId4" Type="http://schemas.openxmlformats.org/officeDocument/2006/relationships/hyperlink" Target="http://www.yakupoglu.com.tr/content/images/prod_img/product/big/tekstil/yelek01.jpg" TargetMode="External"/><Relationship Id="rId9" Type="http://schemas.openxmlformats.org/officeDocument/2006/relationships/image" Target="../media/image1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ksa.com.tr/_index/active_power.asp" TargetMode="External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8.png"/><Relationship Id="rId7" Type="http://schemas.openxmlformats.org/officeDocument/2006/relationships/image" Target="../media/image1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2.ssm.gov.tr/katalog2007/data/256/images/25.1-.jpg" TargetMode="External"/><Relationship Id="rId5" Type="http://schemas.openxmlformats.org/officeDocument/2006/relationships/image" Target="../media/image120.jpeg"/><Relationship Id="rId10" Type="http://schemas.openxmlformats.org/officeDocument/2006/relationships/image" Target="../media/image124.jpeg"/><Relationship Id="rId4" Type="http://schemas.openxmlformats.org/officeDocument/2006/relationships/image" Target="../media/image119.jpeg"/><Relationship Id="rId9" Type="http://schemas.openxmlformats.org/officeDocument/2006/relationships/image" Target="../media/image12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13" Type="http://schemas.openxmlformats.org/officeDocument/2006/relationships/image" Target="../media/image135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12" Type="http://schemas.openxmlformats.org/officeDocument/2006/relationships/image" Target="../media/image134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jpeg"/><Relationship Id="rId11" Type="http://schemas.openxmlformats.org/officeDocument/2006/relationships/image" Target="../media/image133.jpeg"/><Relationship Id="rId5" Type="http://schemas.openxmlformats.org/officeDocument/2006/relationships/image" Target="../media/image127.jpeg"/><Relationship Id="rId15" Type="http://schemas.openxmlformats.org/officeDocument/2006/relationships/image" Target="../media/image137.png"/><Relationship Id="rId10" Type="http://schemas.openxmlformats.org/officeDocument/2006/relationships/image" Target="../media/image132.jpeg"/><Relationship Id="rId4" Type="http://schemas.openxmlformats.org/officeDocument/2006/relationships/image" Target="../media/image126.jpeg"/><Relationship Id="rId9" Type="http://schemas.openxmlformats.org/officeDocument/2006/relationships/image" Target="../media/image131.gif"/><Relationship Id="rId14" Type="http://schemas.openxmlformats.org/officeDocument/2006/relationships/image" Target="../media/image13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Relationship Id="rId9" Type="http://schemas.openxmlformats.org/officeDocument/2006/relationships/image" Target="../media/image14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sad.org.tr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msb.gov.tr/" TargetMode="External"/><Relationship Id="rId5" Type="http://schemas.openxmlformats.org/officeDocument/2006/relationships/hyperlink" Target="http://www.ssm.gov.tr/" TargetMode="External"/><Relationship Id="rId4" Type="http://schemas.openxmlformats.org/officeDocument/2006/relationships/hyperlink" Target="mailto:sasad@tr.ne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547664" y="4437112"/>
            <a:ext cx="6400800" cy="108012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GB" sz="2800" dirty="0" smtClean="0"/>
              <a:t>Defence </a:t>
            </a:r>
            <a:r>
              <a:rPr lang="tr-TR" sz="2800" dirty="0" smtClean="0"/>
              <a:t>&amp; </a:t>
            </a:r>
            <a:r>
              <a:rPr lang="tr-TR" sz="2800" dirty="0" err="1" smtClean="0"/>
              <a:t>Aerospace</a:t>
            </a:r>
            <a:r>
              <a:rPr lang="tr-TR" sz="2800" dirty="0" smtClean="0"/>
              <a:t> </a:t>
            </a:r>
            <a:r>
              <a:rPr lang="en-GB" sz="2800" dirty="0" smtClean="0"/>
              <a:t>Industry Manufacturers Association</a:t>
            </a:r>
            <a:endParaRPr lang="tr-TR" sz="2800" dirty="0" smtClean="0"/>
          </a:p>
        </p:txBody>
      </p:sp>
      <p:sp>
        <p:nvSpPr>
          <p:cNvPr id="5" name="4 Dikdörtgen"/>
          <p:cNvSpPr/>
          <p:nvPr/>
        </p:nvSpPr>
        <p:spPr>
          <a:xfrm>
            <a:off x="1710215" y="857232"/>
            <a:ext cx="586218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GB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 Overview of</a:t>
            </a:r>
          </a:p>
          <a:p>
            <a:pPr algn="ctr"/>
            <a:r>
              <a:rPr lang="en-GB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TURKISH </a:t>
            </a:r>
          </a:p>
          <a:p>
            <a:pPr algn="ctr"/>
            <a:r>
              <a:rPr lang="en-GB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DEFENCE INDUSTRY</a:t>
            </a:r>
            <a:endParaRPr lang="en-GB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2 Alt Başlık"/>
          <p:cNvSpPr txBox="1">
            <a:spLocks/>
          </p:cNvSpPr>
          <p:nvPr/>
        </p:nvSpPr>
        <p:spPr>
          <a:xfrm>
            <a:off x="1440906" y="3356992"/>
            <a:ext cx="6400800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tr-TR" sz="2800" dirty="0" smtClean="0"/>
              <a:t>M. Kaya YAZGAN</a:t>
            </a:r>
          </a:p>
          <a:p>
            <a:pPr>
              <a:spcBef>
                <a:spcPts val="0"/>
              </a:spcBef>
            </a:pPr>
            <a:r>
              <a:rPr lang="en-GB" sz="2800" dirty="0" smtClean="0"/>
              <a:t>Secretary General</a:t>
            </a:r>
            <a:endParaRPr lang="en-GB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INDIGENEOUS PROGRAMS IN AEROSPACE</a:t>
            </a:r>
            <a:endParaRPr lang="tr-TR" dirty="0"/>
          </a:p>
        </p:txBody>
      </p:sp>
      <p:pic>
        <p:nvPicPr>
          <p:cNvPr id="5" name="Picture 5" descr="DSC00089"/>
          <p:cNvPicPr>
            <a:picLocks noChangeAspect="1" noChangeArrowheads="1"/>
          </p:cNvPicPr>
          <p:nvPr/>
        </p:nvPicPr>
        <p:blipFill>
          <a:blip r:embed="rId3" cstate="print"/>
          <a:srcRect l="21880" t="21260" r="24361"/>
          <a:stretch>
            <a:fillRect/>
          </a:stretch>
        </p:blipFill>
        <p:spPr bwMode="auto">
          <a:xfrm>
            <a:off x="357158" y="3592527"/>
            <a:ext cx="1801813" cy="1979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9" descr="m_GOZCU_FOTO_03"/>
          <p:cNvPicPr>
            <a:picLocks noChangeAspect="1" noChangeArrowheads="1"/>
          </p:cNvPicPr>
          <p:nvPr/>
        </p:nvPicPr>
        <p:blipFill>
          <a:blip r:embed="rId4" cstate="print"/>
          <a:srcRect l="7698" t="17752" r="5138"/>
          <a:stretch>
            <a:fillRect/>
          </a:stretch>
        </p:blipFill>
        <p:spPr bwMode="auto">
          <a:xfrm>
            <a:off x="2454280" y="2736859"/>
            <a:ext cx="2903538" cy="1978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m_MALE_FOTO_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1743078"/>
            <a:ext cx="2819400" cy="2114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11 Yuvarlatılmış Dikdörtgen"/>
          <p:cNvSpPr/>
          <p:nvPr/>
        </p:nvSpPr>
        <p:spPr>
          <a:xfrm>
            <a:off x="285720" y="1500174"/>
            <a:ext cx="4929222" cy="1357322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smtClean="0">
                <a:solidFill>
                  <a:schemeClr val="tx1"/>
                </a:solidFill>
              </a:rPr>
              <a:t>Unmanned Air Vehicles:</a:t>
            </a:r>
          </a:p>
          <a:p>
            <a:pPr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/>
                </a:solidFill>
              </a:rPr>
              <a:t>Mini</a:t>
            </a:r>
          </a:p>
          <a:p>
            <a:pPr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/>
                </a:solidFill>
              </a:rPr>
              <a:t>CR-Close Range</a:t>
            </a:r>
          </a:p>
          <a:p>
            <a:pPr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/>
                </a:solidFill>
              </a:rPr>
              <a:t>MALE- Medium Altitude Long Endurance </a:t>
            </a:r>
          </a:p>
        </p:txBody>
      </p:sp>
      <p:sp>
        <p:nvSpPr>
          <p:cNvPr id="13" name="12 Yuvarlatılmış Dikdörtgen"/>
          <p:cNvSpPr/>
          <p:nvPr/>
        </p:nvSpPr>
        <p:spPr>
          <a:xfrm>
            <a:off x="4929190" y="5214950"/>
            <a:ext cx="4000528" cy="714380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smtClean="0">
                <a:solidFill>
                  <a:schemeClr val="tx1"/>
                </a:solidFill>
              </a:rPr>
              <a:t>HÜRKUŞ</a:t>
            </a:r>
            <a:endParaRPr lang="tr-TR" sz="2000" b="1" dirty="0" smtClean="0">
              <a:solidFill>
                <a:schemeClr val="tx1"/>
              </a:solidFill>
            </a:endParaRPr>
          </a:p>
          <a:p>
            <a:r>
              <a:rPr lang="en-GB" sz="2000" b="1" dirty="0" smtClean="0">
                <a:solidFill>
                  <a:schemeClr val="tx1"/>
                </a:solidFill>
              </a:rPr>
              <a:t>Primary and Basic Training Aircraft</a:t>
            </a:r>
            <a:endParaRPr lang="en-GB" sz="2000" b="1" dirty="0">
              <a:solidFill>
                <a:schemeClr val="tx1"/>
              </a:solidFill>
            </a:endParaRPr>
          </a:p>
        </p:txBody>
      </p:sp>
      <p:pic>
        <p:nvPicPr>
          <p:cNvPr id="7" name="Picture 5" descr="m_HURKUS_FOTO_GALERI_01"/>
          <p:cNvPicPr>
            <a:picLocks noChangeAspect="1" noChangeArrowheads="1"/>
          </p:cNvPicPr>
          <p:nvPr/>
        </p:nvPicPr>
        <p:blipFill>
          <a:blip r:embed="rId6" cstate="print"/>
          <a:srcRect b="23077"/>
          <a:stretch>
            <a:fillRect/>
          </a:stretch>
        </p:blipFill>
        <p:spPr bwMode="auto">
          <a:xfrm>
            <a:off x="1714480" y="4838535"/>
            <a:ext cx="3128970" cy="1805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PANTER MK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509120"/>
            <a:ext cx="3173413" cy="1979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14 Resim" descr="800px-Mehmetcik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1931352"/>
            <a:ext cx="3357554" cy="1569656"/>
          </a:xfrm>
          <a:prstGeom prst="rect">
            <a:avLst/>
          </a:prstGeo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n-GB" dirty="0" smtClean="0"/>
              <a:t>WEAPON</a:t>
            </a:r>
            <a:r>
              <a:rPr lang="tr-TR" dirty="0" smtClean="0"/>
              <a:t>S</a:t>
            </a:r>
            <a:r>
              <a:rPr lang="en-GB" dirty="0" smtClean="0"/>
              <a:t>-AMMUNITION</a:t>
            </a:r>
            <a:endParaRPr lang="en-GB" dirty="0"/>
          </a:p>
        </p:txBody>
      </p:sp>
      <p:pic>
        <p:nvPicPr>
          <p:cNvPr id="11" name="10 Resim" descr="Pistol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24328" y="2204864"/>
            <a:ext cx="1008112" cy="1008112"/>
          </a:xfrm>
          <a:prstGeom prst="rect">
            <a:avLst/>
          </a:prstGeom>
        </p:spPr>
      </p:pic>
      <p:pic>
        <p:nvPicPr>
          <p:cNvPr id="10" name="3 İçerik Yer Tutucusu" descr="Firtin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6136" y="3212976"/>
            <a:ext cx="2533664" cy="1695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17 Yuvarlatılmış Dikdörtgen"/>
          <p:cNvSpPr/>
          <p:nvPr/>
        </p:nvSpPr>
        <p:spPr>
          <a:xfrm>
            <a:off x="6948264" y="1340768"/>
            <a:ext cx="1857388" cy="785818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smtClean="0">
                <a:solidFill>
                  <a:schemeClr val="tx1"/>
                </a:solidFill>
              </a:rPr>
              <a:t>Light weapons</a:t>
            </a:r>
            <a:endParaRPr lang="en-GB" sz="2000" b="1" dirty="0">
              <a:solidFill>
                <a:schemeClr val="tx1"/>
              </a:solidFill>
            </a:endParaRPr>
          </a:p>
        </p:txBody>
      </p:sp>
      <p:pic>
        <p:nvPicPr>
          <p:cNvPr id="13" name="12 Resim" descr="20 mm AMMUNITION- 20 mm MÜHİMMA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1484784"/>
            <a:ext cx="1851670" cy="2468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18 Yuvarlatılmış Dikdörtgen"/>
          <p:cNvSpPr/>
          <p:nvPr/>
        </p:nvSpPr>
        <p:spPr>
          <a:xfrm>
            <a:off x="2699792" y="1340768"/>
            <a:ext cx="1584176" cy="785818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Ammunition 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7" name="16 Yuvarlatılmış Dikdörtgen"/>
          <p:cNvSpPr/>
          <p:nvPr/>
        </p:nvSpPr>
        <p:spPr>
          <a:xfrm>
            <a:off x="3563888" y="3573016"/>
            <a:ext cx="2214546" cy="785818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smtClean="0">
                <a:solidFill>
                  <a:schemeClr val="tx1"/>
                </a:solidFill>
              </a:rPr>
              <a:t>Mortars and guns </a:t>
            </a:r>
            <a:endParaRPr lang="en-GB" sz="2000" b="1" dirty="0">
              <a:solidFill>
                <a:schemeClr val="tx1"/>
              </a:solidFill>
            </a:endParaRPr>
          </a:p>
        </p:txBody>
      </p:sp>
      <p:pic>
        <p:nvPicPr>
          <p:cNvPr id="21" name="Picture 2" descr="D:\belgeler\resimler tanıtım\fek-fesih tesisi, munitions disposal facility\mühimmat ayırma ve ayıklama tesisi munitions disposal facilit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4365104"/>
            <a:ext cx="2448272" cy="1631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21 Yuvarlatılmış Dikdörtgen"/>
          <p:cNvSpPr/>
          <p:nvPr/>
        </p:nvSpPr>
        <p:spPr>
          <a:xfrm>
            <a:off x="2267744" y="5589240"/>
            <a:ext cx="2952328" cy="936104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Ammunition Disposal</a:t>
            </a:r>
            <a:endParaRPr lang="tr-TR" sz="2000" b="1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 Facility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ROCKET</a:t>
            </a:r>
            <a:r>
              <a:rPr lang="tr-TR" dirty="0" smtClean="0"/>
              <a:t>S</a:t>
            </a:r>
            <a:r>
              <a:rPr lang="en-GB" dirty="0" smtClean="0"/>
              <a:t>-MISSILE</a:t>
            </a:r>
            <a:r>
              <a:rPr lang="tr-TR" dirty="0" smtClean="0"/>
              <a:t>S</a:t>
            </a:r>
            <a:endParaRPr lang="en-GB" dirty="0"/>
          </a:p>
        </p:txBody>
      </p:sp>
      <p:pic>
        <p:nvPicPr>
          <p:cNvPr id="3" name="Picture 7" descr="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36636">
            <a:off x="481298" y="1831089"/>
            <a:ext cx="2094273" cy="86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01600" dir="1200000">
              <a:prstClr val="black">
                <a:alpha val="80000"/>
              </a:prstClr>
            </a:innerShdw>
          </a:effectLst>
        </p:spPr>
      </p:pic>
      <p:pic>
        <p:nvPicPr>
          <p:cNvPr id="10" name="Picture 13" descr="ktrs2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7177" y="3502695"/>
            <a:ext cx="2681287" cy="2014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://roketsan.myagora.net/uploads/107_txt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4044" y="3115681"/>
            <a:ext cx="3225046" cy="2257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H_1427_P1_085"/>
          <p:cNvPicPr>
            <a:picLocks noChangeAspect="1" noChangeArrowheads="1"/>
          </p:cNvPicPr>
          <p:nvPr/>
        </p:nvPicPr>
        <p:blipFill rotWithShape="1">
          <a:blip r:embed="rId5" cstate="print"/>
          <a:srcRect b="30617"/>
          <a:stretch/>
        </p:blipFill>
        <p:spPr bwMode="auto">
          <a:xfrm>
            <a:off x="404577" y="5229200"/>
            <a:ext cx="2129900" cy="1477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11 Yuvarlatılmış Dikdörtgen"/>
          <p:cNvSpPr/>
          <p:nvPr/>
        </p:nvSpPr>
        <p:spPr>
          <a:xfrm>
            <a:off x="2627784" y="5451494"/>
            <a:ext cx="2376264" cy="785818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smtClean="0">
                <a:solidFill>
                  <a:schemeClr val="tx1"/>
                </a:solidFill>
              </a:rPr>
              <a:t>Precision Guidance Kits for MK-84</a:t>
            </a:r>
            <a:endParaRPr lang="en-GB" sz="2000" b="1" dirty="0">
              <a:solidFill>
                <a:schemeClr val="tx1"/>
              </a:solidFill>
            </a:endParaRPr>
          </a:p>
        </p:txBody>
      </p:sp>
      <p:pic>
        <p:nvPicPr>
          <p:cNvPr id="9" name="8 Resim" descr="122mm_Launch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36096" y="1322816"/>
            <a:ext cx="3296408" cy="253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Yuvarlatılmış Dikdörtgen"/>
          <p:cNvSpPr/>
          <p:nvPr/>
        </p:nvSpPr>
        <p:spPr>
          <a:xfrm>
            <a:off x="5304292" y="5477447"/>
            <a:ext cx="3463794" cy="785818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Artillery Rocket Systems for Various Ranges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83970" name="Picture 2" descr="C:\Users\Kaya\Documents\Resimlerim\TSS_Urunleri\UMTAS_KTF_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67" y="2934777"/>
            <a:ext cx="2706745" cy="1999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Yuvarlatılmış Dikdörtgen"/>
          <p:cNvSpPr/>
          <p:nvPr/>
        </p:nvSpPr>
        <p:spPr>
          <a:xfrm>
            <a:off x="2627784" y="1700808"/>
            <a:ext cx="2564851" cy="1080120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Air to Ground </a:t>
            </a:r>
            <a:endParaRPr lang="tr-TR" sz="2000" b="1" dirty="0" smtClean="0">
              <a:solidFill>
                <a:schemeClr val="tx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tr-TR" sz="2000" b="1" dirty="0" smtClean="0">
                <a:solidFill>
                  <a:schemeClr val="tx1"/>
                </a:solidFill>
              </a:rPr>
              <a:t>Anti-Tank </a:t>
            </a:r>
            <a:r>
              <a:rPr lang="en-US" sz="2000" b="1" dirty="0" smtClean="0">
                <a:solidFill>
                  <a:schemeClr val="tx1"/>
                </a:solidFill>
              </a:rPr>
              <a:t>Missile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ELECTRONICS</a:t>
            </a:r>
            <a:r>
              <a:rPr lang="tr-TR" dirty="0" smtClean="0"/>
              <a:t> </a:t>
            </a:r>
            <a:r>
              <a:rPr lang="en-GB" dirty="0" smtClean="0"/>
              <a:t>and</a:t>
            </a:r>
            <a:r>
              <a:rPr lang="tr-TR" dirty="0" smtClean="0"/>
              <a:t> </a:t>
            </a:r>
            <a:br>
              <a:rPr lang="tr-TR" dirty="0" smtClean="0"/>
            </a:br>
            <a:r>
              <a:rPr lang="tr-TR" dirty="0" smtClean="0"/>
              <a:t>COMMUNICATION</a:t>
            </a:r>
            <a:endParaRPr lang="en-GB" dirty="0"/>
          </a:p>
        </p:txBody>
      </p:sp>
      <p:pic>
        <p:nvPicPr>
          <p:cNvPr id="6" name="5 Resim" descr="SAT_Radi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94918" y="4567639"/>
            <a:ext cx="2306648" cy="1525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13 Resim" descr="0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6256" y="2780928"/>
            <a:ext cx="2143140" cy="1721262"/>
          </a:xfrm>
          <a:prstGeom prst="rect">
            <a:avLst/>
          </a:prstGeom>
        </p:spPr>
      </p:pic>
      <p:pic>
        <p:nvPicPr>
          <p:cNvPr id="9218" name="Picture 2" descr="http://www.savronik.com.tr/image/urunler/atmaca-cnrs.gif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b="18114"/>
          <a:stretch>
            <a:fillRect/>
          </a:stretch>
        </p:blipFill>
        <p:spPr bwMode="auto">
          <a:xfrm>
            <a:off x="214282" y="3714752"/>
            <a:ext cx="2071702" cy="122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Resim" descr="Tactical_C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43174" y="3429000"/>
            <a:ext cx="4091890" cy="3262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11 Resim" descr="uh_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0269" y="4929198"/>
            <a:ext cx="2123329" cy="1771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15 Yuvarlatılmış Dikdörtgen"/>
          <p:cNvSpPr/>
          <p:nvPr/>
        </p:nvSpPr>
        <p:spPr>
          <a:xfrm>
            <a:off x="357158" y="2068828"/>
            <a:ext cx="3929090" cy="1000132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smtClean="0">
                <a:solidFill>
                  <a:schemeClr val="tx1"/>
                </a:solidFill>
              </a:rPr>
              <a:t>From Electronic Devices to Complete Electronic Systems</a:t>
            </a:r>
            <a:endParaRPr lang="en-GB" sz="2000" b="1" dirty="0">
              <a:solidFill>
                <a:schemeClr val="tx1"/>
              </a:solidFill>
            </a:endParaRPr>
          </a:p>
        </p:txBody>
      </p:sp>
      <p:pic>
        <p:nvPicPr>
          <p:cNvPr id="80898" name="Picture 2" descr="C:\Users\Kaya\Documents\Resimlerim\TSS_Urunleri\9651_9661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067" y="1729017"/>
            <a:ext cx="2477189" cy="169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aselsan.com.tr/images/urun/big/17-19-24_ars2000_gozetleme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794" y="1357298"/>
            <a:ext cx="2643206" cy="2168784"/>
          </a:xfrm>
          <a:prstGeom prst="rect">
            <a:avLst/>
          </a:prstGeom>
          <a:noFill/>
        </p:spPr>
      </p:pic>
      <p:pic>
        <p:nvPicPr>
          <p:cNvPr id="16388" name="Picture 4" descr="http://www.aselsan.com.tr/images/urun/big/17-28-9_tatktik_yonbulma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4216" y="4714884"/>
            <a:ext cx="2286016" cy="1875706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RADARS </a:t>
            </a:r>
            <a:r>
              <a:rPr lang="en-GB" dirty="0" smtClean="0"/>
              <a:t>and 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ELECTRONIC WARFARE</a:t>
            </a:r>
            <a:endParaRPr lang="tr-TR" dirty="0"/>
          </a:p>
        </p:txBody>
      </p:sp>
      <p:pic>
        <p:nvPicPr>
          <p:cNvPr id="50178" name="Picture 2" descr="http://www.htr.com.tr/dosyalar/imajlar/imaj2_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1733548"/>
            <a:ext cx="2114550" cy="1409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0" name="Picture 4" descr="http://www.htr.com.tr/dosyalar/imajlar/imaj5_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3305184"/>
            <a:ext cx="2114550" cy="1409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0" descr="ASELSAN HSR"/>
          <p:cNvPicPr>
            <a:picLocks noChangeAspect="1" noChangeArrowheads="1"/>
          </p:cNvPicPr>
          <p:nvPr/>
        </p:nvPicPr>
        <p:blipFill>
          <a:blip r:embed="rId7" cstate="print"/>
          <a:srcRect b="4333"/>
          <a:stretch>
            <a:fillRect/>
          </a:stretch>
        </p:blipFill>
        <p:spPr bwMode="auto">
          <a:xfrm>
            <a:off x="6286512" y="3286124"/>
            <a:ext cx="2471737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 descr="C-17 FLARE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1928802"/>
            <a:ext cx="2968730" cy="2222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2" name="Picture 8" descr="http://lh3.ggpht.com/BHFraser/R6ybGLkuLdI/AAAAAAAAAaE/G2OB6QwbCy8/C-17_D1h86_D4C-122338-1_300x37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1560" y="4143380"/>
            <a:ext cx="1981701" cy="2481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22" name="Picture 2" descr="C:\Users\Kaya\Documents\Resimlerim\TSS_Urunleri\Jammer_Kirpi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"/>
          <a:stretch/>
        </p:blipFill>
        <p:spPr bwMode="auto">
          <a:xfrm>
            <a:off x="2881293" y="4419506"/>
            <a:ext cx="1790930" cy="2190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3" descr="C:\Users\Kaya\Documents\Resimlerim\TSS_Urunleri\GoruntuSistem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"/>
          <a:stretch/>
        </p:blipFill>
        <p:spPr bwMode="auto">
          <a:xfrm>
            <a:off x="3860863" y="4869160"/>
            <a:ext cx="2943386" cy="164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</a:t>
            </a:r>
            <a:r>
              <a:rPr lang="tr-TR" dirty="0" smtClean="0"/>
              <a:t>LECTRO-OPTICS</a:t>
            </a:r>
            <a:endParaRPr lang="en-GB" dirty="0"/>
          </a:p>
        </p:txBody>
      </p:sp>
      <p:pic>
        <p:nvPicPr>
          <p:cNvPr id="3" name="Picture 8" descr="http://www.ssm.gov.tr/EN/savunmasanayiimiz/ssurunleri/urunelektronik/PublishingImages/elektroptik4.JPG"/>
          <p:cNvPicPr>
            <a:picLocks noChangeAspect="1" noChangeArrowheads="1"/>
          </p:cNvPicPr>
          <p:nvPr/>
        </p:nvPicPr>
        <p:blipFill rotWithShape="1">
          <a:blip r:embed="rId4" cstate="print"/>
          <a:srcRect l="14727" r="17369" b="3689"/>
          <a:stretch/>
        </p:blipFill>
        <p:spPr bwMode="auto">
          <a:xfrm>
            <a:off x="251520" y="3500438"/>
            <a:ext cx="1720457" cy="2000264"/>
          </a:xfrm>
          <a:prstGeom prst="rect">
            <a:avLst/>
          </a:prstGeom>
          <a:noFill/>
        </p:spPr>
      </p:pic>
      <p:pic>
        <p:nvPicPr>
          <p:cNvPr id="45060" name="Picture 4" descr="http://www.aselsan.com.tr/images/urun/big/18-36-27_aselflir200_aviyonik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1436062"/>
            <a:ext cx="2428892" cy="1992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2" name="Picture 6" descr="http://www.aselsan.com.tr/images/urun/18-34-54_dntss_gunduzgece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905" y="1357298"/>
            <a:ext cx="1857375" cy="1524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4" name="Picture 8" descr="http://www.aselsan.com.tr/images/urun/big/18-30-34_baykus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4" y="3738879"/>
            <a:ext cx="2079608" cy="1706345"/>
          </a:xfrm>
          <a:prstGeom prst="rect">
            <a:avLst/>
          </a:prstGeom>
          <a:noFill/>
        </p:spPr>
      </p:pic>
      <p:pic>
        <p:nvPicPr>
          <p:cNvPr id="45066" name="Picture 10" descr="http://www.aselsan.com.tr/images/urun/big/18-26-14_termal_durbun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15140" y="3707048"/>
            <a:ext cx="2293922" cy="1882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Resim" descr="Pilot_Gece_Goru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3366726"/>
            <a:ext cx="1643068" cy="1348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14 Yuvarlatılmış Dikdörtgen"/>
          <p:cNvSpPr/>
          <p:nvPr/>
        </p:nvSpPr>
        <p:spPr>
          <a:xfrm>
            <a:off x="285720" y="5786454"/>
            <a:ext cx="2786082" cy="785818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smtClean="0">
                <a:solidFill>
                  <a:schemeClr val="tx1"/>
                </a:solidFill>
              </a:rPr>
              <a:t>Thermal Cameras and Imaging Systems</a:t>
            </a:r>
          </a:p>
        </p:txBody>
      </p:sp>
      <p:pic>
        <p:nvPicPr>
          <p:cNvPr id="82946" name="Picture 2" descr="C:\Users\Kaya\Documents\Resimlerim\TSS_Urunleri\piton_boa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5"/>
          <a:stretch/>
        </p:blipFill>
        <p:spPr bwMode="auto">
          <a:xfrm>
            <a:off x="2220491" y="1827930"/>
            <a:ext cx="2422947" cy="193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Yuvarlatılmış Dikdörtgen"/>
          <p:cNvSpPr/>
          <p:nvPr/>
        </p:nvSpPr>
        <p:spPr>
          <a:xfrm>
            <a:off x="500034" y="1690670"/>
            <a:ext cx="2571768" cy="857256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smtClean="0">
                <a:solidFill>
                  <a:schemeClr val="tx1"/>
                </a:solidFill>
              </a:rPr>
              <a:t>Visible / Night Vision / IR / Thermal Sights</a:t>
            </a:r>
          </a:p>
        </p:txBody>
      </p:sp>
      <p:sp>
        <p:nvSpPr>
          <p:cNvPr id="14" name="13 Yuvarlatılmış Dikdörtgen"/>
          <p:cNvSpPr/>
          <p:nvPr/>
        </p:nvSpPr>
        <p:spPr>
          <a:xfrm>
            <a:off x="6484994" y="5949280"/>
            <a:ext cx="2373286" cy="785818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smtClean="0">
                <a:solidFill>
                  <a:schemeClr val="tx1"/>
                </a:solidFill>
              </a:rPr>
              <a:t>Laser Range Finders and Designators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SOFTWARE and </a:t>
            </a:r>
            <a:br>
              <a:rPr lang="en-GB" dirty="0" smtClean="0"/>
            </a:br>
            <a:r>
              <a:rPr lang="en-GB" dirty="0" smtClean="0"/>
              <a:t>INFORMATION TECHNOLOGIES</a:t>
            </a:r>
            <a:endParaRPr lang="en-GB" dirty="0"/>
          </a:p>
        </p:txBody>
      </p:sp>
      <p:pic>
        <p:nvPicPr>
          <p:cNvPr id="5" name="Picture 4" descr="http://www.ssm.gov.tr/TR/Projeler/mebs/PublishingImages/Genes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071942"/>
            <a:ext cx="38100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6100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1332" y="1571612"/>
            <a:ext cx="3516947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Yuvarlatılmış Dikdörtgen"/>
          <p:cNvSpPr/>
          <p:nvPr/>
        </p:nvSpPr>
        <p:spPr>
          <a:xfrm>
            <a:off x="357158" y="1556792"/>
            <a:ext cx="4929222" cy="928694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smtClean="0">
                <a:solidFill>
                  <a:schemeClr val="tx1"/>
                </a:solidFill>
              </a:rPr>
              <a:t>Data Base and Data Flow Design and Implementation for Networks</a:t>
            </a:r>
            <a:endParaRPr lang="en-GB" sz="2000" b="1" dirty="0">
              <a:solidFill>
                <a:schemeClr val="tx1"/>
              </a:solidFill>
            </a:endParaRPr>
          </a:p>
        </p:txBody>
      </p:sp>
      <p:pic>
        <p:nvPicPr>
          <p:cNvPr id="9" name="Picture 2" descr="http://www.ssm.gov.tr/EN/savunmasanayiimiz/ssurunleri/urundeniz/PublishingImages/genesis3.JPG"/>
          <p:cNvPicPr>
            <a:picLocks noChangeAspect="1" noChangeArrowheads="1"/>
          </p:cNvPicPr>
          <p:nvPr/>
        </p:nvPicPr>
        <p:blipFill>
          <a:blip r:embed="rId5" cstate="print"/>
          <a:srcRect r="2076" b="414"/>
          <a:stretch>
            <a:fillRect/>
          </a:stretch>
        </p:blipFill>
        <p:spPr bwMode="auto">
          <a:xfrm>
            <a:off x="4000496" y="4903221"/>
            <a:ext cx="2000264" cy="1454737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4546" y="2428868"/>
            <a:ext cx="3090862" cy="1979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10 Resim" descr="genesis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4732361"/>
            <a:ext cx="2738437" cy="2054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11 Yuvarlatılmış Dikdörtgen"/>
          <p:cNvSpPr/>
          <p:nvPr/>
        </p:nvSpPr>
        <p:spPr>
          <a:xfrm>
            <a:off x="5357818" y="3929066"/>
            <a:ext cx="3429024" cy="714380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smtClean="0">
                <a:solidFill>
                  <a:schemeClr val="tx1"/>
                </a:solidFill>
              </a:rPr>
              <a:t>War Administration Battlefield Management</a:t>
            </a:r>
            <a:endParaRPr lang="en-GB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SIMULATION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en-GB" dirty="0" smtClean="0"/>
              <a:t> and MODELLING </a:t>
            </a:r>
            <a:endParaRPr lang="en-GB" dirty="0"/>
          </a:p>
        </p:txBody>
      </p:sp>
      <p:pic>
        <p:nvPicPr>
          <p:cNvPr id="9" name="8 Resim" descr="tacc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221088"/>
            <a:ext cx="2496277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5" descr="ucussimulatoru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r="662" b="1383"/>
          <a:stretch>
            <a:fillRect/>
          </a:stretch>
        </p:blipFill>
        <p:spPr bwMode="auto">
          <a:xfrm>
            <a:off x="395536" y="1625199"/>
            <a:ext cx="2808312" cy="266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Yuvarlatılmış Dikdörtgen"/>
          <p:cNvSpPr/>
          <p:nvPr/>
        </p:nvSpPr>
        <p:spPr>
          <a:xfrm>
            <a:off x="3184119" y="1556792"/>
            <a:ext cx="2744284" cy="937814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smtClean="0">
                <a:solidFill>
                  <a:schemeClr val="tx1"/>
                </a:solidFill>
              </a:rPr>
              <a:t>Fixed and Rotary  Wing Simulators, </a:t>
            </a:r>
            <a:endParaRPr lang="tr-TR" sz="2000" b="1" dirty="0" smtClean="0">
              <a:solidFill>
                <a:schemeClr val="tx1"/>
              </a:solidFill>
            </a:endParaRPr>
          </a:p>
          <a:p>
            <a:r>
              <a:rPr lang="en-GB" sz="2000" b="1" dirty="0" smtClean="0">
                <a:solidFill>
                  <a:schemeClr val="tx1"/>
                </a:solidFill>
              </a:rPr>
              <a:t>Simulation Centres</a:t>
            </a:r>
            <a:endParaRPr lang="en-GB" sz="2000" b="1" dirty="0">
              <a:solidFill>
                <a:schemeClr val="tx1"/>
              </a:solidFill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7584" y="4834008"/>
            <a:ext cx="2448272" cy="1801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19 Yuvarlatılmış Dikdörtgen"/>
          <p:cNvSpPr/>
          <p:nvPr/>
        </p:nvSpPr>
        <p:spPr>
          <a:xfrm>
            <a:off x="2677827" y="5697252"/>
            <a:ext cx="2448272" cy="792088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smtClean="0">
                <a:solidFill>
                  <a:schemeClr val="tx1"/>
                </a:solidFill>
              </a:rPr>
              <a:t>Damage Control Simulator for Navy</a:t>
            </a:r>
            <a:endParaRPr lang="en-GB" sz="2000" b="1" dirty="0">
              <a:solidFill>
                <a:schemeClr val="tx1"/>
              </a:solidFill>
            </a:endParaRPr>
          </a:p>
        </p:txBody>
      </p:sp>
      <p:pic>
        <p:nvPicPr>
          <p:cNvPr id="22" name="Picture 2" descr="C:\Documents and Settings\modabas\Belgelerim\Belgelerim\STM\Ürünler\DRT\DRT_081114\Picture 1.png"/>
          <p:cNvPicPr>
            <a:picLocks noChangeAspect="1" noChangeArrowheads="1"/>
          </p:cNvPicPr>
          <p:nvPr/>
        </p:nvPicPr>
        <p:blipFill>
          <a:blip r:embed="rId7" cstate="print"/>
          <a:srcRect r="1913"/>
          <a:stretch>
            <a:fillRect/>
          </a:stretch>
        </p:blipFill>
        <p:spPr bwMode="auto">
          <a:xfrm>
            <a:off x="6444208" y="1268760"/>
            <a:ext cx="2320925" cy="176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22 Yuvarlatılmış Dikdörtgen"/>
          <p:cNvSpPr/>
          <p:nvPr/>
        </p:nvSpPr>
        <p:spPr>
          <a:xfrm>
            <a:off x="6479704" y="2924944"/>
            <a:ext cx="2664296" cy="1214446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88000"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chemeClr val="tx1"/>
                </a:solidFill>
              </a:rPr>
              <a:t>Vertical Wind Tunnel</a:t>
            </a:r>
            <a:r>
              <a:rPr lang="tr-TR" sz="2000" b="1" kern="0" dirty="0" smtClean="0">
                <a:solidFill>
                  <a:schemeClr val="tx1"/>
                </a:solidFill>
              </a:rPr>
              <a:t> -</a:t>
            </a:r>
            <a:r>
              <a:rPr lang="en-US" sz="2000" b="1" kern="0" dirty="0" smtClean="0">
                <a:solidFill>
                  <a:schemeClr val="tx1"/>
                </a:solidFill>
              </a:rPr>
              <a:t>Free Fall Training Simulator</a:t>
            </a:r>
            <a:endParaRPr lang="tr-TR" sz="2000" b="1" kern="0" dirty="0">
              <a:solidFill>
                <a:schemeClr val="tx1"/>
              </a:solidFill>
            </a:endParaRPr>
          </a:p>
        </p:txBody>
      </p:sp>
      <p:pic>
        <p:nvPicPr>
          <p:cNvPr id="13" name="Picture 8" descr="Naval"/>
          <p:cNvPicPr>
            <a:picLocks noChangeAspect="1" noChangeArrowheads="1"/>
          </p:cNvPicPr>
          <p:nvPr/>
        </p:nvPicPr>
        <p:blipFill>
          <a:blip r:embed="rId8" cstate="print"/>
          <a:srcRect l="67628"/>
          <a:stretch>
            <a:fillRect/>
          </a:stretch>
        </p:blipFill>
        <p:spPr bwMode="auto">
          <a:xfrm>
            <a:off x="4043243" y="2638654"/>
            <a:ext cx="2400965" cy="2590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10 Yuvarlatılmış Dikdörtgen"/>
          <p:cNvSpPr/>
          <p:nvPr/>
        </p:nvSpPr>
        <p:spPr>
          <a:xfrm>
            <a:off x="2675856" y="4797152"/>
            <a:ext cx="2256184" cy="792088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smtClean="0">
                <a:solidFill>
                  <a:schemeClr val="tx1"/>
                </a:solidFill>
              </a:rPr>
              <a:t>Naval War-game Simulation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DIGITAL MAPS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br>
              <a:rPr lang="tr-TR" dirty="0" smtClean="0"/>
            </a:br>
            <a:r>
              <a:rPr lang="tr-TR" dirty="0" smtClean="0"/>
              <a:t>IMAGE PROCESSING </a:t>
            </a:r>
            <a:endParaRPr lang="en-GB" dirty="0"/>
          </a:p>
        </p:txBody>
      </p:sp>
      <p:pic>
        <p:nvPicPr>
          <p:cNvPr id="3" name="2 Resim" descr="sar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7" y="1700808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3 Resim" descr="sar_5.jpg"/>
          <p:cNvPicPr>
            <a:picLocks noChangeAspect="1"/>
          </p:cNvPicPr>
          <p:nvPr/>
        </p:nvPicPr>
        <p:blipFill>
          <a:blip r:embed="rId3" cstate="print"/>
          <a:srcRect r="27632"/>
          <a:stretch>
            <a:fillRect/>
          </a:stretch>
        </p:blipFill>
        <p:spPr>
          <a:xfrm>
            <a:off x="179512" y="1556791"/>
            <a:ext cx="2728722" cy="2827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8 Grup"/>
          <p:cNvGrpSpPr/>
          <p:nvPr/>
        </p:nvGrpSpPr>
        <p:grpSpPr>
          <a:xfrm>
            <a:off x="3563888" y="4437112"/>
            <a:ext cx="5184576" cy="1856880"/>
            <a:chOff x="3851920" y="4941168"/>
            <a:chExt cx="4541114" cy="1352824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88224" y="5013176"/>
              <a:ext cx="1804810" cy="1280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51920" y="4941168"/>
              <a:ext cx="1793846" cy="12961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7 Sağ Ok"/>
            <p:cNvSpPr/>
            <p:nvPr/>
          </p:nvSpPr>
          <p:spPr>
            <a:xfrm>
              <a:off x="5796136" y="5445224"/>
              <a:ext cx="648072" cy="57606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8612" name="Picture 4" descr="http://t0.gstatic.com/images?q=tbn:ANd9GcSqAl-O0ut-I5bONtq5LBj5xNwn-e22e0a6VjuovKwxwuqx1crme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4437112"/>
            <a:ext cx="2162175" cy="2114550"/>
          </a:xfrm>
          <a:prstGeom prst="rect">
            <a:avLst/>
          </a:prstGeom>
          <a:noFill/>
        </p:spPr>
      </p:pic>
      <p:pic>
        <p:nvPicPr>
          <p:cNvPr id="84994" name="Picture 2" descr="C:\Users\Kaya\Documents\Resimlerim\TSS_Urunleri\Gokturk_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714" y="1556791"/>
            <a:ext cx="2302726" cy="14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Yuvarlatılmış Dikdörtgen"/>
          <p:cNvSpPr/>
          <p:nvPr/>
        </p:nvSpPr>
        <p:spPr>
          <a:xfrm>
            <a:off x="5508104" y="2996952"/>
            <a:ext cx="3456384" cy="1008112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SAR</a:t>
            </a:r>
            <a:r>
              <a:rPr lang="tr-TR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smtClean="0">
                <a:solidFill>
                  <a:schemeClr val="tx1"/>
                </a:solidFill>
              </a:rPr>
              <a:t>Image Processing, Fusion, Automatic Target Recognition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TRAINING</a:t>
            </a:r>
            <a:endParaRPr lang="en-GB" dirty="0"/>
          </a:p>
        </p:txBody>
      </p:sp>
      <p:grpSp>
        <p:nvGrpSpPr>
          <p:cNvPr id="89" name="88 Grup"/>
          <p:cNvGrpSpPr/>
          <p:nvPr/>
        </p:nvGrpSpPr>
        <p:grpSpPr>
          <a:xfrm>
            <a:off x="3419872" y="2996952"/>
            <a:ext cx="5256584" cy="2787972"/>
            <a:chOff x="539552" y="1988840"/>
            <a:chExt cx="6984776" cy="3868092"/>
          </a:xfrm>
        </p:grpSpPr>
        <p:sp>
          <p:nvSpPr>
            <p:cNvPr id="4" name="Rectangle 144"/>
            <p:cNvSpPr>
              <a:spLocks noChangeArrowheads="1"/>
            </p:cNvSpPr>
            <p:nvPr/>
          </p:nvSpPr>
          <p:spPr bwMode="auto">
            <a:xfrm>
              <a:off x="633893" y="1988840"/>
              <a:ext cx="6890435" cy="38005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eaLnBrk="1" hangingPunct="1">
                <a:spcBef>
                  <a:spcPct val="0"/>
                </a:spcBef>
              </a:pPr>
              <a:endParaRPr lang="tr-TR" sz="1800"/>
            </a:p>
          </p:txBody>
        </p:sp>
        <p:pic>
          <p:nvPicPr>
            <p:cNvPr id="5" name="Picture 232" descr="MC3-drawi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29359" y="4007581"/>
              <a:ext cx="1211300" cy="715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233"/>
            <p:cNvGrpSpPr>
              <a:grpSpLocks/>
            </p:cNvGrpSpPr>
            <p:nvPr/>
          </p:nvGrpSpPr>
          <p:grpSpPr bwMode="auto">
            <a:xfrm>
              <a:off x="539552" y="5110759"/>
              <a:ext cx="969040" cy="675415"/>
              <a:chOff x="2640" y="3312"/>
              <a:chExt cx="768" cy="630"/>
            </a:xfrm>
          </p:grpSpPr>
          <p:pic>
            <p:nvPicPr>
              <p:cNvPr id="7" name="Picture 234" descr="Simulator-drawi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784" y="3312"/>
                <a:ext cx="624" cy="4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8" name="Object 235"/>
              <p:cNvGraphicFramePr>
                <a:graphicFrameLocks noChangeAspect="1"/>
              </p:cNvGraphicFramePr>
              <p:nvPr/>
            </p:nvGraphicFramePr>
            <p:xfrm>
              <a:off x="2640" y="3696"/>
              <a:ext cx="432" cy="2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70" name="Bitmap Image" r:id="rId5" imgW="685714" imgH="390580" progId="PBrush">
                      <p:embed/>
                    </p:oleObj>
                  </mc:Choice>
                  <mc:Fallback>
                    <p:oleObj name="Bitmap Image" r:id="rId5" imgW="685714" imgH="390580" progId="PBrush">
                      <p:embed/>
                      <p:pic>
                        <p:nvPicPr>
                          <p:cNvPr id="0" name="Object 23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40" y="3696"/>
                            <a:ext cx="432" cy="24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9" name="Oval 239"/>
            <p:cNvSpPr>
              <a:spLocks noChangeArrowheads="1"/>
            </p:cNvSpPr>
            <p:nvPr/>
          </p:nvSpPr>
          <p:spPr bwMode="auto">
            <a:xfrm>
              <a:off x="2775799" y="5031425"/>
              <a:ext cx="2119775" cy="797633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>
                <a:spcBef>
                  <a:spcPct val="0"/>
                </a:spcBef>
              </a:pPr>
              <a:endParaRPr lang="tr-TR" sz="1800"/>
            </a:p>
          </p:txBody>
        </p:sp>
        <p:pic>
          <p:nvPicPr>
            <p:cNvPr id="11" name="Picture 241" descr="SA15-drawi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82803" y="4809502"/>
              <a:ext cx="908475" cy="664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42" descr="SA8-drawi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85628" y="4290612"/>
              <a:ext cx="847910" cy="545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43" descr="tunguska-drawi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77153" y="3930390"/>
              <a:ext cx="847910" cy="618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44" descr="SA6-drawi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77153" y="4587580"/>
              <a:ext cx="847910" cy="577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46" descr="SA11-drawi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322238" y="3570169"/>
              <a:ext cx="847910" cy="606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247"/>
            <p:cNvSpPr>
              <a:spLocks noChangeArrowheads="1"/>
            </p:cNvSpPr>
            <p:nvPr/>
          </p:nvSpPr>
          <p:spPr bwMode="auto">
            <a:xfrm>
              <a:off x="544211" y="3456528"/>
              <a:ext cx="2049893" cy="2223510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>
                <a:spcBef>
                  <a:spcPct val="0"/>
                </a:spcBef>
              </a:pPr>
              <a:endParaRPr lang="tr-TR" sz="1800"/>
            </a:p>
          </p:txBody>
        </p:sp>
        <p:graphicFrame>
          <p:nvGraphicFramePr>
            <p:cNvPr id="18" name="Object 248"/>
            <p:cNvGraphicFramePr>
              <a:graphicFrameLocks noChangeAspect="1"/>
            </p:cNvGraphicFramePr>
            <p:nvPr/>
          </p:nvGraphicFramePr>
          <p:xfrm>
            <a:off x="6288569" y="3590539"/>
            <a:ext cx="1007475" cy="12865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1" name="Bitmap Image" r:id="rId12" imgW="1209524" imgH="1819529" progId="PBrush">
                    <p:embed/>
                  </p:oleObj>
                </mc:Choice>
                <mc:Fallback>
                  <p:oleObj name="Bitmap Image" r:id="rId12" imgW="1209524" imgH="1819529" progId="PBrush">
                    <p:embed/>
                    <p:pic>
                      <p:nvPicPr>
                        <p:cNvPr id="0" name="Object 2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88569" y="3590539"/>
                          <a:ext cx="1007475" cy="128650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9" name="Picture 249" descr="Dikiz_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925179" y="5372348"/>
              <a:ext cx="787345" cy="484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50" descr="Dikiz_Hata_Raporu_2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106874" y="5217968"/>
              <a:ext cx="787345" cy="484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51" descr="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409699" y="5091461"/>
              <a:ext cx="726780" cy="486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52" descr="5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651959" y="5011055"/>
              <a:ext cx="726780" cy="489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Line 253"/>
            <p:cNvSpPr>
              <a:spLocks noChangeShapeType="1"/>
            </p:cNvSpPr>
            <p:nvPr/>
          </p:nvSpPr>
          <p:spPr bwMode="auto">
            <a:xfrm>
              <a:off x="5319529" y="4362442"/>
              <a:ext cx="908475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Line 254"/>
            <p:cNvSpPr>
              <a:spLocks noChangeShapeType="1"/>
            </p:cNvSpPr>
            <p:nvPr/>
          </p:nvSpPr>
          <p:spPr bwMode="auto">
            <a:xfrm flipV="1">
              <a:off x="5440659" y="4516823"/>
              <a:ext cx="78734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Line 255"/>
            <p:cNvSpPr>
              <a:spLocks noChangeShapeType="1"/>
            </p:cNvSpPr>
            <p:nvPr/>
          </p:nvSpPr>
          <p:spPr bwMode="auto">
            <a:xfrm flipV="1">
              <a:off x="3865969" y="4465362"/>
              <a:ext cx="545085" cy="56606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Line 256"/>
            <p:cNvSpPr>
              <a:spLocks noChangeShapeType="1"/>
            </p:cNvSpPr>
            <p:nvPr/>
          </p:nvSpPr>
          <p:spPr bwMode="auto">
            <a:xfrm>
              <a:off x="2594104" y="4413902"/>
              <a:ext cx="169582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Line 257"/>
            <p:cNvSpPr>
              <a:spLocks noChangeShapeType="1"/>
            </p:cNvSpPr>
            <p:nvPr/>
          </p:nvSpPr>
          <p:spPr bwMode="auto">
            <a:xfrm>
              <a:off x="2533539" y="4310982"/>
              <a:ext cx="169582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Line 258"/>
            <p:cNvSpPr>
              <a:spLocks noChangeShapeType="1"/>
            </p:cNvSpPr>
            <p:nvPr/>
          </p:nvSpPr>
          <p:spPr bwMode="auto">
            <a:xfrm flipV="1">
              <a:off x="4108229" y="4568283"/>
              <a:ext cx="423955" cy="46314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31" name="Group 261"/>
            <p:cNvGrpSpPr>
              <a:grpSpLocks/>
            </p:cNvGrpSpPr>
            <p:nvPr/>
          </p:nvGrpSpPr>
          <p:grpSpPr bwMode="auto">
            <a:xfrm>
              <a:off x="4229359" y="3075937"/>
              <a:ext cx="484520" cy="926284"/>
              <a:chOff x="4416" y="912"/>
              <a:chExt cx="432" cy="624"/>
            </a:xfrm>
          </p:grpSpPr>
          <p:sp>
            <p:nvSpPr>
              <p:cNvPr id="32" name="Line 262"/>
              <p:cNvSpPr>
                <a:spLocks noChangeShapeType="1"/>
              </p:cNvSpPr>
              <p:nvPr/>
            </p:nvSpPr>
            <p:spPr bwMode="auto">
              <a:xfrm>
                <a:off x="4608" y="1104"/>
                <a:ext cx="240" cy="432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Line 263"/>
              <p:cNvSpPr>
                <a:spLocks noChangeShapeType="1"/>
              </p:cNvSpPr>
              <p:nvPr/>
            </p:nvSpPr>
            <p:spPr bwMode="auto">
              <a:xfrm>
                <a:off x="4608" y="1104"/>
                <a:ext cx="0" cy="144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" name="Line 264"/>
              <p:cNvSpPr>
                <a:spLocks noChangeShapeType="1"/>
              </p:cNvSpPr>
              <p:nvPr/>
            </p:nvSpPr>
            <p:spPr bwMode="auto">
              <a:xfrm flipH="1" flipV="1">
                <a:off x="4416" y="912"/>
                <a:ext cx="192" cy="33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5" name="Line 265"/>
            <p:cNvSpPr>
              <a:spLocks noChangeShapeType="1"/>
            </p:cNvSpPr>
            <p:nvPr/>
          </p:nvSpPr>
          <p:spPr bwMode="auto">
            <a:xfrm flipV="1">
              <a:off x="2351843" y="2921556"/>
              <a:ext cx="847910" cy="9262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36" name="Group 266"/>
            <p:cNvGrpSpPr>
              <a:grpSpLocks/>
            </p:cNvGrpSpPr>
            <p:nvPr/>
          </p:nvGrpSpPr>
          <p:grpSpPr bwMode="auto">
            <a:xfrm flipH="1">
              <a:off x="2412408" y="3024477"/>
              <a:ext cx="1090170" cy="1029204"/>
              <a:chOff x="4416" y="912"/>
              <a:chExt cx="432" cy="624"/>
            </a:xfrm>
          </p:grpSpPr>
          <p:sp>
            <p:nvSpPr>
              <p:cNvPr id="37" name="Line 267"/>
              <p:cNvSpPr>
                <a:spLocks noChangeShapeType="1"/>
              </p:cNvSpPr>
              <p:nvPr/>
            </p:nvSpPr>
            <p:spPr bwMode="auto">
              <a:xfrm>
                <a:off x="4608" y="1104"/>
                <a:ext cx="240" cy="432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Line 268"/>
              <p:cNvSpPr>
                <a:spLocks noChangeShapeType="1"/>
              </p:cNvSpPr>
              <p:nvPr/>
            </p:nvSpPr>
            <p:spPr bwMode="auto">
              <a:xfrm>
                <a:off x="4608" y="1104"/>
                <a:ext cx="0" cy="144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" name="Line 269"/>
              <p:cNvSpPr>
                <a:spLocks noChangeShapeType="1"/>
              </p:cNvSpPr>
              <p:nvPr/>
            </p:nvSpPr>
            <p:spPr bwMode="auto">
              <a:xfrm flipH="1" flipV="1">
                <a:off x="4416" y="912"/>
                <a:ext cx="192" cy="336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40" name="Line 270"/>
            <p:cNvSpPr>
              <a:spLocks noChangeShapeType="1"/>
            </p:cNvSpPr>
            <p:nvPr/>
          </p:nvSpPr>
          <p:spPr bwMode="auto">
            <a:xfrm flipV="1">
              <a:off x="2230713" y="2818636"/>
              <a:ext cx="847910" cy="874823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Line 271"/>
            <p:cNvSpPr>
              <a:spLocks noChangeShapeType="1"/>
            </p:cNvSpPr>
            <p:nvPr/>
          </p:nvSpPr>
          <p:spPr bwMode="auto">
            <a:xfrm flipH="1">
              <a:off x="5137834" y="3487618"/>
              <a:ext cx="1392995" cy="668983"/>
            </a:xfrm>
            <a:prstGeom prst="line">
              <a:avLst/>
            </a:prstGeom>
            <a:noFill/>
            <a:ln w="28575">
              <a:solidFill>
                <a:srgbClr val="CC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Line 272"/>
            <p:cNvSpPr>
              <a:spLocks noChangeShapeType="1"/>
            </p:cNvSpPr>
            <p:nvPr/>
          </p:nvSpPr>
          <p:spPr bwMode="auto">
            <a:xfrm>
              <a:off x="6591394" y="3487618"/>
              <a:ext cx="0" cy="514602"/>
            </a:xfrm>
            <a:prstGeom prst="line">
              <a:avLst/>
            </a:prstGeom>
            <a:noFill/>
            <a:ln w="28575">
              <a:solidFill>
                <a:srgbClr val="CC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pic>
          <p:nvPicPr>
            <p:cNvPr id="43" name="Picture 273" descr="Control Tower-drawin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6591394" y="2458414"/>
              <a:ext cx="590508" cy="73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274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6167439" y="3024477"/>
              <a:ext cx="666215" cy="381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Line 276"/>
            <p:cNvSpPr>
              <a:spLocks noChangeShapeType="1"/>
            </p:cNvSpPr>
            <p:nvPr/>
          </p:nvSpPr>
          <p:spPr bwMode="auto">
            <a:xfrm flipV="1">
              <a:off x="3744839" y="3075937"/>
              <a:ext cx="0" cy="19554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Line 277"/>
            <p:cNvSpPr>
              <a:spLocks noChangeShapeType="1"/>
            </p:cNvSpPr>
            <p:nvPr/>
          </p:nvSpPr>
          <p:spPr bwMode="auto">
            <a:xfrm>
              <a:off x="4047664" y="3127397"/>
              <a:ext cx="423955" cy="87482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48" name="Group 278"/>
            <p:cNvGrpSpPr>
              <a:grpSpLocks/>
            </p:cNvGrpSpPr>
            <p:nvPr/>
          </p:nvGrpSpPr>
          <p:grpSpPr bwMode="auto">
            <a:xfrm>
              <a:off x="898253" y="2458414"/>
              <a:ext cx="922239" cy="411681"/>
              <a:chOff x="432" y="528"/>
              <a:chExt cx="731" cy="384"/>
            </a:xfrm>
          </p:grpSpPr>
          <p:pic>
            <p:nvPicPr>
              <p:cNvPr id="49" name="Picture 279" descr="SAS-drawing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432" y="528"/>
                <a:ext cx="528" cy="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Picture 281" descr="SAS-antenna-drawing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960" y="624"/>
                <a:ext cx="20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2" name="Line 282"/>
            <p:cNvSpPr>
              <a:spLocks noChangeShapeType="1"/>
            </p:cNvSpPr>
            <p:nvPr/>
          </p:nvSpPr>
          <p:spPr bwMode="auto">
            <a:xfrm>
              <a:off x="1927888" y="2870096"/>
              <a:ext cx="2301470" cy="128650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Line 283"/>
            <p:cNvSpPr>
              <a:spLocks noChangeShapeType="1"/>
            </p:cNvSpPr>
            <p:nvPr/>
          </p:nvSpPr>
          <p:spPr bwMode="auto">
            <a:xfrm>
              <a:off x="1927888" y="2767176"/>
              <a:ext cx="2362035" cy="128650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Line 284"/>
            <p:cNvSpPr>
              <a:spLocks noChangeShapeType="1"/>
            </p:cNvSpPr>
            <p:nvPr/>
          </p:nvSpPr>
          <p:spPr bwMode="auto">
            <a:xfrm flipV="1">
              <a:off x="1867323" y="2664255"/>
              <a:ext cx="109017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Line 285"/>
            <p:cNvSpPr>
              <a:spLocks noChangeShapeType="1"/>
            </p:cNvSpPr>
            <p:nvPr/>
          </p:nvSpPr>
          <p:spPr bwMode="auto">
            <a:xfrm>
              <a:off x="1625063" y="2921556"/>
              <a:ext cx="0" cy="5146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67" name="Group 297"/>
            <p:cNvGrpSpPr>
              <a:grpSpLocks/>
            </p:cNvGrpSpPr>
            <p:nvPr/>
          </p:nvGrpSpPr>
          <p:grpSpPr bwMode="auto">
            <a:xfrm flipH="1">
              <a:off x="4835009" y="3127397"/>
              <a:ext cx="605650" cy="823363"/>
              <a:chOff x="4416" y="912"/>
              <a:chExt cx="432" cy="624"/>
            </a:xfrm>
          </p:grpSpPr>
          <p:sp>
            <p:nvSpPr>
              <p:cNvPr id="68" name="Line 298"/>
              <p:cNvSpPr>
                <a:spLocks noChangeShapeType="1"/>
              </p:cNvSpPr>
              <p:nvPr/>
            </p:nvSpPr>
            <p:spPr bwMode="auto">
              <a:xfrm>
                <a:off x="4608" y="1104"/>
                <a:ext cx="240" cy="432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" name="Line 299"/>
              <p:cNvSpPr>
                <a:spLocks noChangeShapeType="1"/>
              </p:cNvSpPr>
              <p:nvPr/>
            </p:nvSpPr>
            <p:spPr bwMode="auto">
              <a:xfrm>
                <a:off x="4608" y="1104"/>
                <a:ext cx="0" cy="144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" name="Line 300"/>
              <p:cNvSpPr>
                <a:spLocks noChangeShapeType="1"/>
              </p:cNvSpPr>
              <p:nvPr/>
            </p:nvSpPr>
            <p:spPr bwMode="auto">
              <a:xfrm flipH="1" flipV="1">
                <a:off x="4416" y="912"/>
                <a:ext cx="192" cy="33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pic>
          <p:nvPicPr>
            <p:cNvPr id="73" name="Picture 303" descr="Reference System-drawin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185587" y="2252574"/>
              <a:ext cx="800157" cy="849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" name="Picture 310" descr="F16-2-drawin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3139189" y="2381224"/>
              <a:ext cx="1029605" cy="437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" name="Picture 311" descr="Mirage-drawin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3805404" y="2649246"/>
              <a:ext cx="908475" cy="375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83" name="Object 313"/>
            <p:cNvGraphicFramePr>
              <a:graphicFrameLocks noChangeAspect="1"/>
            </p:cNvGraphicFramePr>
            <p:nvPr/>
          </p:nvGraphicFramePr>
          <p:xfrm>
            <a:off x="3320884" y="2767176"/>
            <a:ext cx="363390" cy="2240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2" r:id="rId25" imgW="590476" imgH="428798" progId="PBrush">
                    <p:embed/>
                  </p:oleObj>
                </mc:Choice>
                <mc:Fallback>
                  <p:oleObj r:id="rId25" imgW="590476" imgH="428798" progId="PBrush">
                    <p:embed/>
                    <p:pic>
                      <p:nvPicPr>
                        <p:cNvPr id="0" name="Object 3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20884" y="2767176"/>
                          <a:ext cx="363390" cy="22406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4" name="Oval 314"/>
            <p:cNvSpPr>
              <a:spLocks noChangeArrowheads="1"/>
            </p:cNvSpPr>
            <p:nvPr/>
          </p:nvSpPr>
          <p:spPr bwMode="auto">
            <a:xfrm>
              <a:off x="3018059" y="2209690"/>
              <a:ext cx="1695820" cy="849093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>
                <a:spcBef>
                  <a:spcPct val="0"/>
                </a:spcBef>
              </a:pPr>
              <a:endParaRPr lang="tr-TR" sz="1800"/>
            </a:p>
          </p:txBody>
        </p:sp>
        <p:sp>
          <p:nvSpPr>
            <p:cNvPr id="85" name="Line 315"/>
            <p:cNvSpPr>
              <a:spLocks noChangeShapeType="1"/>
            </p:cNvSpPr>
            <p:nvPr/>
          </p:nvSpPr>
          <p:spPr bwMode="auto">
            <a:xfrm flipH="1">
              <a:off x="4713879" y="2715715"/>
              <a:ext cx="6056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pic>
          <p:nvPicPr>
            <p:cNvPr id="87" name="Picture 87" descr="DSC_3545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3297589" y="5127912"/>
              <a:ext cx="998158" cy="6100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90" name="89 Yuvarlatılmış Dikdörtgen"/>
          <p:cNvSpPr/>
          <p:nvPr/>
        </p:nvSpPr>
        <p:spPr>
          <a:xfrm>
            <a:off x="467544" y="3717032"/>
            <a:ext cx="2886052" cy="864096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smtClean="0">
                <a:solidFill>
                  <a:schemeClr val="tx1"/>
                </a:solidFill>
              </a:rPr>
              <a:t>Electronic Warfare Test and Training Centre</a:t>
            </a:r>
          </a:p>
        </p:txBody>
      </p:sp>
      <p:pic>
        <p:nvPicPr>
          <p:cNvPr id="91" name="90 Resim" descr="tarcon_2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3131840" y="1556792"/>
            <a:ext cx="2924956" cy="1352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" name="91 Resim" descr="tarcon_7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550748" y="1468824"/>
            <a:ext cx="2592288" cy="1393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4" name="63 Yuvarlatılmış Dikdörtgen"/>
          <p:cNvSpPr/>
          <p:nvPr/>
        </p:nvSpPr>
        <p:spPr>
          <a:xfrm>
            <a:off x="6012160" y="1844824"/>
            <a:ext cx="1944216" cy="576064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smtClean="0">
                <a:solidFill>
                  <a:schemeClr val="tx1"/>
                </a:solidFill>
              </a:rPr>
              <a:t>Soldier Training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4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4261807"/>
              </p:ext>
            </p:extLst>
          </p:nvPr>
        </p:nvGraphicFramePr>
        <p:xfrm>
          <a:off x="2160000" y="1800000"/>
          <a:ext cx="4860000" cy="34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TURNOVER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R&amp;D and ENGINE</a:t>
            </a:r>
            <a:r>
              <a:rPr lang="tr-TR" dirty="0" smtClean="0"/>
              <a:t>E</a:t>
            </a:r>
            <a:r>
              <a:rPr lang="en-GB" dirty="0" smtClean="0"/>
              <a:t>RING</a:t>
            </a:r>
            <a:endParaRPr lang="en-GB" dirty="0"/>
          </a:p>
        </p:txBody>
      </p:sp>
      <p:pic>
        <p:nvPicPr>
          <p:cNvPr id="4" name="3 Resim" descr="17-46-29_volkan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1484784"/>
            <a:ext cx="3159350" cy="2592288"/>
          </a:xfrm>
          <a:prstGeom prst="rect">
            <a:avLst/>
          </a:prstGeom>
        </p:spPr>
      </p:pic>
      <p:pic>
        <p:nvPicPr>
          <p:cNvPr id="5" name="4 Resim" descr="ENGINEERING_INTR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356992"/>
            <a:ext cx="1709679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8" descr="CF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1628800"/>
            <a:ext cx="1855415" cy="1500198"/>
          </a:xfrm>
          <a:prstGeom prst="rect">
            <a:avLst/>
          </a:prstGeom>
          <a:noFill/>
        </p:spPr>
      </p:pic>
      <p:pic>
        <p:nvPicPr>
          <p:cNvPr id="7" name="3 Resim" descr="software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3212976"/>
            <a:ext cx="1854663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Elektron Mikroskop Lab  resm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1628800"/>
            <a:ext cx="2357422" cy="1563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9 Yuvarlatılmış Dikdörtgen"/>
          <p:cNvSpPr/>
          <p:nvPr/>
        </p:nvSpPr>
        <p:spPr>
          <a:xfrm>
            <a:off x="755576" y="4581128"/>
            <a:ext cx="4680520" cy="1800200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smtClean="0">
                <a:solidFill>
                  <a:schemeClr val="tx1"/>
                </a:solidFill>
              </a:rPr>
              <a:t>In addition to Design and Development Departments of Companies</a:t>
            </a:r>
          </a:p>
          <a:p>
            <a:pPr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/>
                </a:solidFill>
              </a:rPr>
              <a:t>Three  R&amp;D Institutes </a:t>
            </a:r>
          </a:p>
          <a:p>
            <a:pPr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/>
                </a:solidFill>
              </a:rPr>
              <a:t>Special R&amp;D-Engineering Companies</a:t>
            </a:r>
          </a:p>
          <a:p>
            <a:pPr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/>
                </a:solidFill>
              </a:rPr>
              <a:t>Techno</a:t>
            </a:r>
            <a:r>
              <a:rPr lang="tr-TR" sz="2000" b="1" dirty="0" smtClean="0">
                <a:solidFill>
                  <a:schemeClr val="tx1"/>
                </a:solidFill>
              </a:rPr>
              <a:t>P</a:t>
            </a:r>
            <a:r>
              <a:rPr lang="en-GB" sz="2000" b="1" dirty="0" err="1" smtClean="0">
                <a:solidFill>
                  <a:schemeClr val="tx1"/>
                </a:solidFill>
              </a:rPr>
              <a:t>olises</a:t>
            </a:r>
            <a:r>
              <a:rPr lang="en-GB" sz="2000" b="1" dirty="0" smtClean="0">
                <a:solidFill>
                  <a:schemeClr val="tx1"/>
                </a:solidFill>
              </a:rPr>
              <a:t> in Universities</a:t>
            </a:r>
          </a:p>
        </p:txBody>
      </p:sp>
      <p:pic>
        <p:nvPicPr>
          <p:cNvPr id="19458" name="Picture 2" descr="http://www.metutech.metu.edu.tr/images/yan_fotolar/bina1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8" y="5373216"/>
            <a:ext cx="2571750" cy="857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UNIFORMS 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en-GB" dirty="0" smtClean="0"/>
              <a:t>and ACCESSORIES</a:t>
            </a:r>
            <a:endParaRPr lang="en-GB" dirty="0"/>
          </a:p>
        </p:txBody>
      </p:sp>
      <p:pic>
        <p:nvPicPr>
          <p:cNvPr id="4" name="3 İçerik Yer Tutucusu" descr="Bot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2857488" y="5286388"/>
            <a:ext cx="1044575" cy="1214437"/>
          </a:xfrm>
        </p:spPr>
      </p:pic>
      <p:pic>
        <p:nvPicPr>
          <p:cNvPr id="7" name="Picture 8" descr="yelek 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571612"/>
            <a:ext cx="2405058" cy="4674832"/>
          </a:xfrm>
          <a:prstGeom prst="rect">
            <a:avLst/>
          </a:prstGeom>
          <a:noFill/>
        </p:spPr>
      </p:pic>
      <p:pic>
        <p:nvPicPr>
          <p:cNvPr id="8" name="Picture 10" descr="NBC Elbis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5727" y="1500174"/>
            <a:ext cx="1446207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Savar Balisti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1714488"/>
            <a:ext cx="1935163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çanta 1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4810" y="1714488"/>
            <a:ext cx="1500198" cy="2348748"/>
          </a:xfrm>
          <a:prstGeom prst="rect">
            <a:avLst/>
          </a:prstGeom>
          <a:noFill/>
        </p:spPr>
      </p:pic>
      <p:pic>
        <p:nvPicPr>
          <p:cNvPr id="12" name="Picture 4" descr="çadır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67140" y="4214818"/>
            <a:ext cx="3048000" cy="1981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827" name="Picture 3" descr="E:\GUVENLI YASAM MULTIMEDYA\GUVENLI YASAM - PRODUCT PICTURES\TECHNICAL  PLASTICS\HELMET\HELMET4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1"/>
          <a:stretch/>
        </p:blipFill>
        <p:spPr bwMode="auto">
          <a:xfrm>
            <a:off x="7062881" y="3789040"/>
            <a:ext cx="1872208" cy="16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6" name="Picture 2" descr="E:\SASAD DVD-2011\FOTOĞRAF\ÜRÜN FOTOĞRAFLARI\KAR HEDİĞİ\HEDİK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/>
          <a:stretch/>
        </p:blipFill>
        <p:spPr bwMode="auto">
          <a:xfrm>
            <a:off x="6703846" y="5301208"/>
            <a:ext cx="1784208" cy="133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ELECTRIC</a:t>
            </a:r>
            <a:r>
              <a:rPr lang="tr-TR" dirty="0" smtClean="0"/>
              <a:t>AL SYSTEMS</a:t>
            </a:r>
            <a:endParaRPr lang="en-GB" dirty="0"/>
          </a:p>
        </p:txBody>
      </p:sp>
      <p:sp>
        <p:nvSpPr>
          <p:cNvPr id="4" name="3 Yuvarlatılmış Dikdörtgen"/>
          <p:cNvSpPr/>
          <p:nvPr/>
        </p:nvSpPr>
        <p:spPr>
          <a:xfrm>
            <a:off x="285720" y="2357430"/>
            <a:ext cx="2786082" cy="1000132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smtClean="0">
                <a:solidFill>
                  <a:schemeClr val="tx1"/>
                </a:solidFill>
              </a:rPr>
              <a:t>Power Supplies and Motors for Systems</a:t>
            </a:r>
            <a:endParaRPr lang="en-GB" sz="2000" b="1" dirty="0">
              <a:solidFill>
                <a:schemeClr val="tx1"/>
              </a:solidFill>
            </a:endParaRPr>
          </a:p>
        </p:txBody>
      </p:sp>
      <p:pic>
        <p:nvPicPr>
          <p:cNvPr id="5" name="Picture 2" descr="http://www.aksa.com.tr/ovcp_images/3500dsk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4041480"/>
            <a:ext cx="2556193" cy="209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www.genpower.com.tr/dosyalar/imajlar/imaj16_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3" y="4143375"/>
            <a:ext cx="2705100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obil Dual Se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13" y="2214563"/>
            <a:ext cx="2143125" cy="155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 descr="Alternatör imalatı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1714488"/>
            <a:ext cx="214312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6 Resim" descr="mould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4365104"/>
            <a:ext cx="1785920" cy="178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rmAutofit/>
          </a:bodyPr>
          <a:lstStyle/>
          <a:p>
            <a:r>
              <a:rPr lang="tr-TR" dirty="0" smtClean="0"/>
              <a:t>COMPONENTS</a:t>
            </a:r>
            <a:endParaRPr lang="en-GB" dirty="0"/>
          </a:p>
        </p:txBody>
      </p:sp>
      <p:pic>
        <p:nvPicPr>
          <p:cNvPr id="7" name="6 Resim" descr="cabl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2972991"/>
            <a:ext cx="1625600" cy="16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www.aneltech.com/images/common/anel_imgAnelTechCozumler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933056"/>
            <a:ext cx="1323974" cy="1985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 descr="http://www2.ssm.gov.tr/katalog2007/data/256/images/25.1-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5301208"/>
            <a:ext cx="1508122" cy="1357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4" name="Picture 12" descr="http://vinsolutions.in/yahoo_site_admin/assets/images/pcb1.36180308_st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9912" y="2132856"/>
            <a:ext cx="24003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8" name="Picture 16" descr="http://vinsolutions.in/yahoo_site_admin/assets/images/pcb.36162447_std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16216" y="1772816"/>
            <a:ext cx="2534495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14 Yuvarlatılmış Dikdörtgen"/>
          <p:cNvSpPr/>
          <p:nvPr/>
        </p:nvSpPr>
        <p:spPr>
          <a:xfrm>
            <a:off x="539552" y="1715058"/>
            <a:ext cx="2952328" cy="1281894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Printed Circuit Boards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Cable Harnesses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Cases / Shelters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To Support Electronics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3" name="Picture 9" descr="Isıl Pil_Thermal Battery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20272" y="3140968"/>
            <a:ext cx="1584176" cy="211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Yuvarlatılmış Dikdörtgen"/>
          <p:cNvSpPr/>
          <p:nvPr/>
        </p:nvSpPr>
        <p:spPr>
          <a:xfrm>
            <a:off x="6228184" y="5373216"/>
            <a:ext cx="2232248" cy="432048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Thermal Batteries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8 Resim" descr="Parca_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13" y="1357311"/>
            <a:ext cx="2381250" cy="1785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MOULDS-DIES </a:t>
            </a:r>
            <a:r>
              <a:rPr lang="en-GB" dirty="0" smtClean="0"/>
              <a:t>and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MECHANICAL PARTS</a:t>
            </a:r>
            <a:endParaRPr lang="tr-TR" dirty="0"/>
          </a:p>
        </p:txBody>
      </p:sp>
      <p:sp>
        <p:nvSpPr>
          <p:cNvPr id="3" name="2 Yuvarlatılmış Dikdörtgen"/>
          <p:cNvSpPr/>
          <p:nvPr/>
        </p:nvSpPr>
        <p:spPr>
          <a:xfrm>
            <a:off x="179512" y="4941168"/>
            <a:ext cx="4032448" cy="1526442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smtClean="0">
                <a:solidFill>
                  <a:schemeClr val="tx1"/>
                </a:solidFill>
              </a:rPr>
              <a:t>Precession parts for: </a:t>
            </a:r>
          </a:p>
          <a:p>
            <a:pPr marL="358775"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/>
                </a:solidFill>
              </a:rPr>
              <a:t>Rotary and Fixed Wing Aircraft</a:t>
            </a:r>
          </a:p>
          <a:p>
            <a:pPr marL="358775"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/>
                </a:solidFill>
              </a:rPr>
              <a:t>Land vehicles and</a:t>
            </a:r>
          </a:p>
          <a:p>
            <a:pPr marL="358775"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/>
                </a:solidFill>
              </a:rPr>
              <a:t>Ships </a:t>
            </a:r>
          </a:p>
        </p:txBody>
      </p:sp>
      <p:pic>
        <p:nvPicPr>
          <p:cNvPr id="4" name="Picture 4" descr="http://www.tibetmakina.com/images/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500174"/>
            <a:ext cx="1428750" cy="1495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8" descr="http://www.parsan.com/images/Urunlerimiz/makine-21_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1643050"/>
            <a:ext cx="1571625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9 Resim" descr="Parca_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38" y="1714500"/>
            <a:ext cx="1857375" cy="1392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10 Resim" descr="Parca_3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3071810"/>
            <a:ext cx="2333625" cy="1751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http://www.parsan.com/images/Urunlerimiz/makine-1_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34619" y="5072074"/>
            <a:ext cx="1533525" cy="1128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11 Resim" descr="part_right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00958" y="3271846"/>
            <a:ext cx="1381125" cy="1371600"/>
          </a:xfrm>
          <a:prstGeom prst="rect">
            <a:avLst/>
          </a:prstGeom>
        </p:spPr>
      </p:pic>
      <p:pic>
        <p:nvPicPr>
          <p:cNvPr id="13" name="12 Resim" descr="12s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29322" y="4500570"/>
            <a:ext cx="1219200" cy="1219200"/>
          </a:xfrm>
          <a:prstGeom prst="rect">
            <a:avLst/>
          </a:prstGeom>
        </p:spPr>
      </p:pic>
      <p:pic>
        <p:nvPicPr>
          <p:cNvPr id="14" name="13 Resim" descr="8s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86512" y="3286124"/>
            <a:ext cx="1219200" cy="1219200"/>
          </a:xfrm>
          <a:prstGeom prst="rect">
            <a:avLst/>
          </a:prstGeom>
        </p:spPr>
      </p:pic>
      <p:pic>
        <p:nvPicPr>
          <p:cNvPr id="15" name="14 Resim" descr="9s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286644" y="4643446"/>
            <a:ext cx="1219200" cy="1219200"/>
          </a:xfrm>
          <a:prstGeom prst="rect">
            <a:avLst/>
          </a:prstGeom>
        </p:spPr>
      </p:pic>
      <p:pic>
        <p:nvPicPr>
          <p:cNvPr id="16" name="15 Resim" descr="3s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29520" y="5500702"/>
            <a:ext cx="1219200" cy="1219200"/>
          </a:xfrm>
          <a:prstGeom prst="rect">
            <a:avLst/>
          </a:prstGeom>
        </p:spPr>
      </p:pic>
      <p:pic>
        <p:nvPicPr>
          <p:cNvPr id="17" name="Picture 2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9552" y="3140968"/>
            <a:ext cx="960438" cy="1347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691680" y="3140968"/>
            <a:ext cx="1392237" cy="1274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084168" y="5589240"/>
            <a:ext cx="1284287" cy="1150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seru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5029" y="2786058"/>
            <a:ext cx="1278899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LOGISTICS</a:t>
            </a:r>
            <a:endParaRPr lang="tr-TR" dirty="0"/>
          </a:p>
        </p:txBody>
      </p:sp>
      <p:pic>
        <p:nvPicPr>
          <p:cNvPr id="4" name="3 Resim" descr="tablet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4077072"/>
            <a:ext cx="1114297" cy="1391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5 Resim" descr="Tasim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1628800"/>
            <a:ext cx="1938338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8 Resim" descr="Trailer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1412776"/>
            <a:ext cx="2071687" cy="1366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1" descr="Mutfa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1052736"/>
            <a:ext cx="3212669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4 Resim" descr="igne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4005064"/>
            <a:ext cx="2143140" cy="1448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http://www.pagetel.com.tr/resimler/fotogaleri/bres/0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7" y="3624504"/>
            <a:ext cx="2749223" cy="2061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Oval"/>
          <p:cNvSpPr/>
          <p:nvPr/>
        </p:nvSpPr>
        <p:spPr>
          <a:xfrm>
            <a:off x="2195736" y="2852936"/>
            <a:ext cx="504056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 extrusionH="76200" contourW="12700">
            <a:bevelT/>
            <a:extrusionClr>
              <a:srgbClr val="FF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5 Oval"/>
          <p:cNvSpPr/>
          <p:nvPr/>
        </p:nvSpPr>
        <p:spPr>
          <a:xfrm>
            <a:off x="3131840" y="1052736"/>
            <a:ext cx="504056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 extrusionH="76200" contourW="12700">
            <a:bevelT/>
            <a:extrusionClr>
              <a:srgbClr val="FF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Oval"/>
          <p:cNvSpPr/>
          <p:nvPr/>
        </p:nvSpPr>
        <p:spPr>
          <a:xfrm>
            <a:off x="5508104" y="3501008"/>
            <a:ext cx="504056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 extrusionH="76200" contourW="12700">
            <a:bevelT/>
            <a:extrusionClr>
              <a:srgbClr val="FF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Oval"/>
          <p:cNvSpPr/>
          <p:nvPr/>
        </p:nvSpPr>
        <p:spPr>
          <a:xfrm>
            <a:off x="5652120" y="908720"/>
            <a:ext cx="504056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 extrusionH="76200" contourW="12700">
            <a:bevelT/>
            <a:extrusionClr>
              <a:srgbClr val="FF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Oval"/>
          <p:cNvSpPr/>
          <p:nvPr/>
        </p:nvSpPr>
        <p:spPr>
          <a:xfrm>
            <a:off x="4860032" y="908720"/>
            <a:ext cx="504056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 extrusionH="76200" contourW="12700">
            <a:bevelT/>
            <a:extrusionClr>
              <a:srgbClr val="FF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Oval"/>
          <p:cNvSpPr/>
          <p:nvPr/>
        </p:nvSpPr>
        <p:spPr>
          <a:xfrm>
            <a:off x="4067944" y="908720"/>
            <a:ext cx="504056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 extrusionH="76200" contourW="12700">
            <a:bevelT/>
            <a:extrusionClr>
              <a:srgbClr val="FF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10 Oval"/>
          <p:cNvSpPr/>
          <p:nvPr/>
        </p:nvSpPr>
        <p:spPr>
          <a:xfrm>
            <a:off x="2987824" y="3356992"/>
            <a:ext cx="504056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 extrusionH="76200" contourW="12700">
            <a:bevelT/>
            <a:extrusionClr>
              <a:srgbClr val="FF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11 Oval"/>
          <p:cNvSpPr/>
          <p:nvPr/>
        </p:nvSpPr>
        <p:spPr>
          <a:xfrm>
            <a:off x="2339752" y="1412776"/>
            <a:ext cx="504056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 extrusionH="76200" contourW="12700">
            <a:bevelT/>
            <a:extrusionClr>
              <a:srgbClr val="FF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12 Oval"/>
          <p:cNvSpPr/>
          <p:nvPr/>
        </p:nvSpPr>
        <p:spPr>
          <a:xfrm>
            <a:off x="1763688" y="2132856"/>
            <a:ext cx="504056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 extrusionH="76200" contourW="12700">
            <a:bevelT/>
            <a:extrusionClr>
              <a:srgbClr val="FF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13 Resim" descr="SaSaD-ing.JPG"/>
          <p:cNvPicPr>
            <a:picLocks noChangeAspect="1"/>
          </p:cNvPicPr>
          <p:nvPr/>
        </p:nvPicPr>
        <p:blipFill>
          <a:blip r:embed="rId2" cstate="print"/>
          <a:srcRect b="26023"/>
          <a:stretch>
            <a:fillRect/>
          </a:stretch>
        </p:blipFill>
        <p:spPr>
          <a:xfrm>
            <a:off x="4355976" y="2348880"/>
            <a:ext cx="1338981" cy="645502"/>
          </a:xfrm>
          <a:prstGeom prst="rect">
            <a:avLst/>
          </a:prstGeom>
        </p:spPr>
      </p:pic>
      <p:sp>
        <p:nvSpPr>
          <p:cNvPr id="15" name="14 Oval"/>
          <p:cNvSpPr/>
          <p:nvPr/>
        </p:nvSpPr>
        <p:spPr>
          <a:xfrm>
            <a:off x="7308304" y="3284984"/>
            <a:ext cx="504056" cy="432048"/>
          </a:xfrm>
          <a:prstGeom prst="ellipse">
            <a:avLst/>
          </a:prstGeom>
          <a:solidFill>
            <a:srgbClr val="3A89C9"/>
          </a:solidFill>
          <a:ln>
            <a:noFill/>
          </a:ln>
          <a:scene3d>
            <a:camera prst="orthographicFront"/>
            <a:lightRig rig="threePt" dir="t"/>
          </a:scene3d>
          <a:sp3d extrusionH="76200" contourW="12700">
            <a:bevelT/>
            <a:extrusionClr>
              <a:srgbClr val="FF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15 Oval"/>
          <p:cNvSpPr/>
          <p:nvPr/>
        </p:nvSpPr>
        <p:spPr>
          <a:xfrm>
            <a:off x="4644008" y="5013176"/>
            <a:ext cx="504056" cy="432048"/>
          </a:xfrm>
          <a:prstGeom prst="ellipse">
            <a:avLst/>
          </a:prstGeom>
          <a:solidFill>
            <a:srgbClr val="3A89C9"/>
          </a:solidFill>
          <a:ln>
            <a:noFill/>
          </a:ln>
          <a:scene3d>
            <a:camera prst="orthographicFront"/>
            <a:lightRig rig="threePt" dir="t"/>
          </a:scene3d>
          <a:sp3d extrusionH="76200" contourW="12700">
            <a:bevelT/>
            <a:extrusionClr>
              <a:srgbClr val="FF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16 Oval"/>
          <p:cNvSpPr/>
          <p:nvPr/>
        </p:nvSpPr>
        <p:spPr>
          <a:xfrm>
            <a:off x="7596336" y="4005064"/>
            <a:ext cx="504056" cy="432048"/>
          </a:xfrm>
          <a:prstGeom prst="ellipse">
            <a:avLst/>
          </a:prstGeom>
          <a:solidFill>
            <a:srgbClr val="3A89C9"/>
          </a:solidFill>
          <a:ln>
            <a:noFill/>
          </a:ln>
          <a:scene3d>
            <a:camera prst="orthographicFront"/>
            <a:lightRig rig="threePt" dir="t"/>
          </a:scene3d>
          <a:sp3d extrusionH="76200" contourW="12700">
            <a:bevelT/>
            <a:extrusionClr>
              <a:srgbClr val="FF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17 Oval"/>
          <p:cNvSpPr/>
          <p:nvPr/>
        </p:nvSpPr>
        <p:spPr>
          <a:xfrm>
            <a:off x="7164288" y="4725144"/>
            <a:ext cx="504056" cy="432048"/>
          </a:xfrm>
          <a:prstGeom prst="ellipse">
            <a:avLst/>
          </a:prstGeom>
          <a:solidFill>
            <a:srgbClr val="3A89C9"/>
          </a:solidFill>
          <a:ln>
            <a:noFill/>
          </a:ln>
          <a:scene3d>
            <a:camera prst="orthographicFront"/>
            <a:lightRig rig="threePt" dir="t"/>
          </a:scene3d>
          <a:sp3d extrusionH="76200" contourW="12700">
            <a:bevelT/>
            <a:extrusionClr>
              <a:srgbClr val="FF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18 Oval"/>
          <p:cNvSpPr/>
          <p:nvPr/>
        </p:nvSpPr>
        <p:spPr>
          <a:xfrm>
            <a:off x="5508104" y="5013176"/>
            <a:ext cx="504056" cy="432048"/>
          </a:xfrm>
          <a:prstGeom prst="ellipse">
            <a:avLst/>
          </a:prstGeom>
          <a:solidFill>
            <a:srgbClr val="3A89C9"/>
          </a:solidFill>
          <a:ln>
            <a:noFill/>
          </a:ln>
          <a:scene3d>
            <a:camera prst="orthographicFront"/>
            <a:lightRig rig="threePt" dir="t"/>
          </a:scene3d>
          <a:sp3d extrusionH="76200" contourW="12700">
            <a:bevelT/>
            <a:extrusionClr>
              <a:srgbClr val="FF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19 Oval"/>
          <p:cNvSpPr/>
          <p:nvPr/>
        </p:nvSpPr>
        <p:spPr>
          <a:xfrm>
            <a:off x="6300192" y="5013176"/>
            <a:ext cx="504056" cy="432048"/>
          </a:xfrm>
          <a:prstGeom prst="ellipse">
            <a:avLst/>
          </a:prstGeom>
          <a:solidFill>
            <a:srgbClr val="3A89C9"/>
          </a:solidFill>
          <a:ln>
            <a:noFill/>
          </a:ln>
          <a:scene3d>
            <a:camera prst="orthographicFront"/>
            <a:lightRig rig="threePt" dir="t"/>
          </a:scene3d>
          <a:sp3d extrusionH="76200" contourW="12700">
            <a:bevelT/>
            <a:extrusionClr>
              <a:srgbClr val="FF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22" name="21 Düz Bağlayıcı"/>
          <p:cNvCxnSpPr/>
          <p:nvPr/>
        </p:nvCxnSpPr>
        <p:spPr>
          <a:xfrm flipV="1">
            <a:off x="5364088" y="1412776"/>
            <a:ext cx="432048" cy="864096"/>
          </a:xfrm>
          <a:prstGeom prst="line">
            <a:avLst/>
          </a:prstGeom>
          <a:ln w="2222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Düz Bağlayıcı"/>
          <p:cNvCxnSpPr/>
          <p:nvPr/>
        </p:nvCxnSpPr>
        <p:spPr>
          <a:xfrm>
            <a:off x="5724128" y="1628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Düz Bağlayıcı"/>
          <p:cNvCxnSpPr/>
          <p:nvPr/>
        </p:nvCxnSpPr>
        <p:spPr>
          <a:xfrm flipV="1">
            <a:off x="5076056" y="1412776"/>
            <a:ext cx="72008" cy="864096"/>
          </a:xfrm>
          <a:prstGeom prst="line">
            <a:avLst/>
          </a:prstGeom>
          <a:ln w="2222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Düz Bağlayıcı"/>
          <p:cNvCxnSpPr/>
          <p:nvPr/>
        </p:nvCxnSpPr>
        <p:spPr>
          <a:xfrm flipH="1" flipV="1">
            <a:off x="4427984" y="1412776"/>
            <a:ext cx="288032" cy="864096"/>
          </a:xfrm>
          <a:prstGeom prst="line">
            <a:avLst/>
          </a:prstGeom>
          <a:ln w="2222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Düz Bağlayıcı"/>
          <p:cNvCxnSpPr/>
          <p:nvPr/>
        </p:nvCxnSpPr>
        <p:spPr>
          <a:xfrm flipH="1" flipV="1">
            <a:off x="3563888" y="1484784"/>
            <a:ext cx="864096" cy="792088"/>
          </a:xfrm>
          <a:prstGeom prst="line">
            <a:avLst/>
          </a:prstGeom>
          <a:ln w="2222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Düz Bağlayıcı"/>
          <p:cNvCxnSpPr/>
          <p:nvPr/>
        </p:nvCxnSpPr>
        <p:spPr>
          <a:xfrm flipH="1" flipV="1">
            <a:off x="2771800" y="1844824"/>
            <a:ext cx="1440160" cy="576064"/>
          </a:xfrm>
          <a:prstGeom prst="line">
            <a:avLst/>
          </a:prstGeom>
          <a:ln w="2222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Düz Bağlayıcı"/>
          <p:cNvCxnSpPr/>
          <p:nvPr/>
        </p:nvCxnSpPr>
        <p:spPr>
          <a:xfrm flipH="1" flipV="1">
            <a:off x="2411760" y="2348880"/>
            <a:ext cx="1728192" cy="216024"/>
          </a:xfrm>
          <a:prstGeom prst="line">
            <a:avLst/>
          </a:prstGeom>
          <a:ln w="2222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Düz Bağlayıcı"/>
          <p:cNvCxnSpPr/>
          <p:nvPr/>
        </p:nvCxnSpPr>
        <p:spPr>
          <a:xfrm flipH="1">
            <a:off x="2771800" y="2780928"/>
            <a:ext cx="1296144" cy="216024"/>
          </a:xfrm>
          <a:prstGeom prst="line">
            <a:avLst/>
          </a:prstGeom>
          <a:ln w="2222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Düz Bağlayıcı"/>
          <p:cNvCxnSpPr/>
          <p:nvPr/>
        </p:nvCxnSpPr>
        <p:spPr>
          <a:xfrm flipH="1">
            <a:off x="3563888" y="2996952"/>
            <a:ext cx="720080" cy="360040"/>
          </a:xfrm>
          <a:prstGeom prst="line">
            <a:avLst/>
          </a:prstGeom>
          <a:ln w="2222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Düz Bağlayıcı"/>
          <p:cNvCxnSpPr/>
          <p:nvPr/>
        </p:nvCxnSpPr>
        <p:spPr>
          <a:xfrm flipH="1" flipV="1">
            <a:off x="5148064" y="3068960"/>
            <a:ext cx="432048" cy="432048"/>
          </a:xfrm>
          <a:prstGeom prst="line">
            <a:avLst/>
          </a:prstGeom>
          <a:ln w="2222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Düz Bağlayıcı"/>
          <p:cNvCxnSpPr/>
          <p:nvPr/>
        </p:nvCxnSpPr>
        <p:spPr>
          <a:xfrm flipH="1">
            <a:off x="6084168" y="3429000"/>
            <a:ext cx="1152128" cy="288032"/>
          </a:xfrm>
          <a:prstGeom prst="line">
            <a:avLst/>
          </a:prstGeom>
          <a:ln w="2222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49 Düz Bağlayıcı"/>
          <p:cNvCxnSpPr/>
          <p:nvPr/>
        </p:nvCxnSpPr>
        <p:spPr>
          <a:xfrm flipH="1" flipV="1">
            <a:off x="6084168" y="3789040"/>
            <a:ext cx="1440160" cy="360040"/>
          </a:xfrm>
          <a:prstGeom prst="line">
            <a:avLst/>
          </a:prstGeom>
          <a:ln w="2222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51 Düz Bağlayıcı"/>
          <p:cNvCxnSpPr/>
          <p:nvPr/>
        </p:nvCxnSpPr>
        <p:spPr>
          <a:xfrm flipH="1" flipV="1">
            <a:off x="6012160" y="3861048"/>
            <a:ext cx="1152128" cy="864096"/>
          </a:xfrm>
          <a:prstGeom prst="line">
            <a:avLst/>
          </a:prstGeom>
          <a:ln w="2222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55 Düz Bağlayıcı"/>
          <p:cNvCxnSpPr/>
          <p:nvPr/>
        </p:nvCxnSpPr>
        <p:spPr>
          <a:xfrm flipH="1" flipV="1">
            <a:off x="5940152" y="3933056"/>
            <a:ext cx="504056" cy="1008112"/>
          </a:xfrm>
          <a:prstGeom prst="line">
            <a:avLst/>
          </a:prstGeom>
          <a:ln w="2222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Düz Bağlayıcı"/>
          <p:cNvCxnSpPr/>
          <p:nvPr/>
        </p:nvCxnSpPr>
        <p:spPr>
          <a:xfrm flipV="1">
            <a:off x="5724128" y="4005064"/>
            <a:ext cx="0" cy="936104"/>
          </a:xfrm>
          <a:prstGeom prst="line">
            <a:avLst/>
          </a:prstGeom>
          <a:ln w="2222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59 Düz Bağlayıcı"/>
          <p:cNvCxnSpPr/>
          <p:nvPr/>
        </p:nvCxnSpPr>
        <p:spPr>
          <a:xfrm flipV="1">
            <a:off x="4932040" y="3933056"/>
            <a:ext cx="648072" cy="1008112"/>
          </a:xfrm>
          <a:prstGeom prst="line">
            <a:avLst/>
          </a:prstGeom>
          <a:ln w="2222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17 Metin kutusu"/>
          <p:cNvSpPr txBox="1">
            <a:spLocks noChangeArrowheads="1"/>
          </p:cNvSpPr>
          <p:nvPr/>
        </p:nvSpPr>
        <p:spPr bwMode="auto">
          <a:xfrm>
            <a:off x="683568" y="4221088"/>
            <a:ext cx="3816424" cy="1200329"/>
          </a:xfrm>
          <a:prstGeom prst="rect">
            <a:avLst/>
          </a:prstGeom>
          <a:noFill/>
          <a:ln w="222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Calibri" pitchFamily="34" charset="0"/>
              </a:rPr>
              <a:t>Clusters</a:t>
            </a:r>
          </a:p>
          <a:p>
            <a:r>
              <a:rPr lang="en-GB" sz="2400" b="1" dirty="0" smtClean="0">
                <a:latin typeface="Calibri" pitchFamily="34" charset="0"/>
              </a:rPr>
              <a:t> (Aviation, </a:t>
            </a:r>
            <a:r>
              <a:rPr lang="tr-TR" sz="2400" b="1" dirty="0" smtClean="0">
                <a:latin typeface="Calibri" pitchFamily="34" charset="0"/>
              </a:rPr>
              <a:t>Automotive, Marine, </a:t>
            </a:r>
            <a:r>
              <a:rPr lang="en-GB" sz="2400" b="1" dirty="0" smtClean="0">
                <a:latin typeface="Calibri" pitchFamily="34" charset="0"/>
              </a:rPr>
              <a:t>Sub-contractors</a:t>
            </a:r>
            <a:r>
              <a:rPr lang="tr-TR" sz="2400" b="1" dirty="0" smtClean="0">
                <a:latin typeface="Calibri" pitchFamily="34" charset="0"/>
              </a:rPr>
              <a:t>…</a:t>
            </a:r>
            <a:r>
              <a:rPr lang="en-GB" sz="2400" b="1" dirty="0" smtClean="0">
                <a:latin typeface="Calibri" pitchFamily="34" charset="0"/>
              </a:rPr>
              <a:t>)</a:t>
            </a:r>
            <a:endParaRPr lang="en-GB" sz="2400" dirty="0">
              <a:latin typeface="Calibri" pitchFamily="34" charset="0"/>
            </a:endParaRPr>
          </a:p>
        </p:txBody>
      </p:sp>
      <p:sp>
        <p:nvSpPr>
          <p:cNvPr id="64" name="63 Yay"/>
          <p:cNvSpPr/>
          <p:nvPr/>
        </p:nvSpPr>
        <p:spPr>
          <a:xfrm>
            <a:off x="4139952" y="3645024"/>
            <a:ext cx="1944216" cy="720080"/>
          </a:xfrm>
          <a:prstGeom prst="arc">
            <a:avLst>
              <a:gd name="adj1" fmla="val 10354251"/>
              <a:gd name="adj2" fmla="val 18946131"/>
            </a:avLst>
          </a:prstGeom>
          <a:ln w="508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17 Metin kutusu"/>
          <p:cNvSpPr txBox="1">
            <a:spLocks noChangeArrowheads="1"/>
          </p:cNvSpPr>
          <p:nvPr/>
        </p:nvSpPr>
        <p:spPr bwMode="auto">
          <a:xfrm>
            <a:off x="5868144" y="1700808"/>
            <a:ext cx="3096344" cy="830997"/>
          </a:xfrm>
          <a:prstGeom prst="rect">
            <a:avLst/>
          </a:prstGeom>
          <a:noFill/>
          <a:ln w="222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Calibri" pitchFamily="34" charset="0"/>
              </a:rPr>
              <a:t>Members/Associate Members</a:t>
            </a:r>
          </a:p>
        </p:txBody>
      </p:sp>
      <p:sp>
        <p:nvSpPr>
          <p:cNvPr id="38" name="63 Yay"/>
          <p:cNvSpPr/>
          <p:nvPr/>
        </p:nvSpPr>
        <p:spPr>
          <a:xfrm flipH="1">
            <a:off x="5652120" y="1124744"/>
            <a:ext cx="1944216" cy="720080"/>
          </a:xfrm>
          <a:prstGeom prst="arc">
            <a:avLst>
              <a:gd name="adj1" fmla="val 10354251"/>
              <a:gd name="adj2" fmla="val 18946131"/>
            </a:avLst>
          </a:prstGeom>
          <a:ln w="508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4866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 smtClean="0"/>
              <a:t>FURTHER </a:t>
            </a:r>
            <a:br>
              <a:rPr lang="tr-TR" dirty="0" smtClean="0"/>
            </a:br>
            <a:r>
              <a:rPr lang="tr-TR" dirty="0" smtClean="0"/>
              <a:t>INFORMATION</a:t>
            </a:r>
            <a:endParaRPr lang="tr-TR" dirty="0"/>
          </a:p>
        </p:txBody>
      </p:sp>
      <p:sp>
        <p:nvSpPr>
          <p:cNvPr id="5" name="4 Metin kutusu"/>
          <p:cNvSpPr txBox="1"/>
          <p:nvPr/>
        </p:nvSpPr>
        <p:spPr>
          <a:xfrm>
            <a:off x="2428860" y="2071678"/>
            <a:ext cx="3857652" cy="101566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Arial" pitchFamily="34" charset="0"/>
                <a:cs typeface="Arial" pitchFamily="34" charset="0"/>
              </a:rPr>
              <a:t>For Turkish Defence Industry:</a:t>
            </a:r>
          </a:p>
          <a:p>
            <a:r>
              <a:rPr lang="en-GB" sz="2000" b="1" dirty="0" err="1" smtClean="0">
                <a:latin typeface="Arial" pitchFamily="34" charset="0"/>
                <a:cs typeface="Arial" pitchFamily="34" charset="0"/>
                <a:hlinkClick r:id="rId3"/>
              </a:rPr>
              <a:t>www.sasad.org.tr</a:t>
            </a:r>
            <a:endParaRPr lang="en-GB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2000" b="1" dirty="0" smtClean="0">
                <a:latin typeface="Arial" pitchFamily="34" charset="0"/>
                <a:cs typeface="Arial" pitchFamily="34" charset="0"/>
                <a:hlinkClick r:id="rId4"/>
              </a:rPr>
              <a:t>sasad@tr.net</a:t>
            </a:r>
            <a:endParaRPr lang="en-GB" sz="2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Metin kutusu"/>
          <p:cNvSpPr txBox="1"/>
          <p:nvPr/>
        </p:nvSpPr>
        <p:spPr>
          <a:xfrm>
            <a:off x="2428860" y="3225699"/>
            <a:ext cx="3643338" cy="70788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Arial" pitchFamily="34" charset="0"/>
                <a:cs typeface="Arial" pitchFamily="34" charset="0"/>
              </a:rPr>
              <a:t>For Major Programs:</a:t>
            </a:r>
          </a:p>
          <a:p>
            <a:r>
              <a:rPr lang="en-GB" sz="2000" b="1" dirty="0" smtClean="0">
                <a:latin typeface="Arial" pitchFamily="34" charset="0"/>
                <a:cs typeface="Arial" pitchFamily="34" charset="0"/>
                <a:hlinkClick r:id="rId5"/>
              </a:rPr>
              <a:t>www.ssm.gov.tr</a:t>
            </a:r>
            <a:endParaRPr lang="en-GB" sz="2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Metin kutusu"/>
          <p:cNvSpPr txBox="1"/>
          <p:nvPr/>
        </p:nvSpPr>
        <p:spPr>
          <a:xfrm>
            <a:off x="2428860" y="4071942"/>
            <a:ext cx="5715040" cy="101566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Arial" pitchFamily="34" charset="0"/>
                <a:cs typeface="Arial" pitchFamily="34" charset="0"/>
              </a:rPr>
              <a:t>For Modernization / </a:t>
            </a:r>
            <a:endParaRPr lang="tr-TR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2000" b="1" dirty="0" smtClean="0">
                <a:latin typeface="Arial" pitchFamily="34" charset="0"/>
                <a:cs typeface="Arial" pitchFamily="34" charset="0"/>
              </a:rPr>
              <a:t>Current Procurement of</a:t>
            </a:r>
            <a:r>
              <a:rPr lang="tr-TR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Goods and Services:</a:t>
            </a:r>
          </a:p>
          <a:p>
            <a:r>
              <a:rPr lang="en-GB" sz="2000" b="1" dirty="0" smtClean="0">
                <a:latin typeface="Arial" pitchFamily="34" charset="0"/>
                <a:cs typeface="Arial" pitchFamily="34" charset="0"/>
                <a:hlinkClick r:id="rId6"/>
              </a:rPr>
              <a:t>www.msb.gov.tr</a:t>
            </a:r>
            <a:endParaRPr lang="en-GB" sz="20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2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7663994"/>
              </p:ext>
            </p:extLst>
          </p:nvPr>
        </p:nvGraphicFramePr>
        <p:xfrm>
          <a:off x="2160000" y="1800000"/>
          <a:ext cx="4860000" cy="34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EXPORT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10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2705330"/>
              </p:ext>
            </p:extLst>
          </p:nvPr>
        </p:nvGraphicFramePr>
        <p:xfrm>
          <a:off x="2160000" y="1800000"/>
          <a:ext cx="4860000" cy="34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R&amp;D EXPENDITURE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half" idx="4294967295"/>
          </p:nvPr>
        </p:nvSpPr>
        <p:spPr>
          <a:xfrm>
            <a:off x="683568" y="1628801"/>
            <a:ext cx="3744416" cy="4032448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n-GB" sz="2800" b="1" dirty="0" smtClean="0"/>
              <a:t>Land Platforms</a:t>
            </a:r>
          </a:p>
          <a:p>
            <a:r>
              <a:rPr lang="en-GB" sz="2800" b="1" dirty="0" smtClean="0"/>
              <a:t>Naval Platforms</a:t>
            </a:r>
          </a:p>
          <a:p>
            <a:r>
              <a:rPr lang="en-GB" sz="2800" b="1" dirty="0" smtClean="0"/>
              <a:t>Aerospace</a:t>
            </a:r>
          </a:p>
          <a:p>
            <a:r>
              <a:rPr lang="en-GB" sz="2800" b="1" dirty="0" smtClean="0"/>
              <a:t>Electronics / Electro-optics / Electrical</a:t>
            </a:r>
          </a:p>
          <a:p>
            <a:r>
              <a:rPr lang="en-GB" sz="2800" b="1" dirty="0" smtClean="0"/>
              <a:t>Software and Information Technologies</a:t>
            </a:r>
          </a:p>
          <a:p>
            <a:endParaRPr lang="en-GB" dirty="0"/>
          </a:p>
        </p:txBody>
      </p:sp>
      <p:sp>
        <p:nvSpPr>
          <p:cNvPr id="4" name="3 İçerik Yer Tutucusu"/>
          <p:cNvSpPr>
            <a:spLocks noGrp="1"/>
          </p:cNvSpPr>
          <p:nvPr>
            <p:ph sz="half" idx="4294967295"/>
          </p:nvPr>
        </p:nvSpPr>
        <p:spPr>
          <a:xfrm>
            <a:off x="4572000" y="1628801"/>
            <a:ext cx="4038600" cy="4032448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GB" sz="2800" b="1" dirty="0" smtClean="0"/>
              <a:t>Weapons – Ammunition / Rockets - Missiles</a:t>
            </a:r>
          </a:p>
          <a:p>
            <a:r>
              <a:rPr lang="en-GB" sz="2800" b="1" dirty="0" smtClean="0"/>
              <a:t>R&amp;D and Engineering</a:t>
            </a:r>
          </a:p>
          <a:p>
            <a:r>
              <a:rPr lang="en-GB" sz="2800" b="1" dirty="0" smtClean="0"/>
              <a:t>Components – Parts</a:t>
            </a:r>
          </a:p>
          <a:p>
            <a:r>
              <a:rPr lang="en-GB" sz="2800" b="1" dirty="0" smtClean="0"/>
              <a:t>Uniforms – Boots </a:t>
            </a:r>
            <a:r>
              <a:rPr lang="tr-TR" sz="2800" b="1" dirty="0" smtClean="0"/>
              <a:t>-</a:t>
            </a:r>
            <a:r>
              <a:rPr lang="en-GB" sz="2800" b="1" dirty="0" smtClean="0"/>
              <a:t>  Accessories</a:t>
            </a:r>
          </a:p>
          <a:p>
            <a:r>
              <a:rPr lang="en-GB" sz="2800" b="1" dirty="0" smtClean="0"/>
              <a:t>Logistics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en-US" dirty="0" smtClean="0"/>
              <a:t>LA</a:t>
            </a:r>
            <a:r>
              <a:rPr lang="tr-TR" dirty="0" smtClean="0"/>
              <a:t>N</a:t>
            </a:r>
            <a:r>
              <a:rPr lang="en-US" dirty="0" smtClean="0"/>
              <a:t>D PLATFORMS</a:t>
            </a:r>
            <a:endParaRPr lang="en-US" dirty="0"/>
          </a:p>
        </p:txBody>
      </p:sp>
      <p:pic>
        <p:nvPicPr>
          <p:cNvPr id="15" name="Picture 7" descr="PARS 6x6 DSC043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348880"/>
            <a:ext cx="2873397" cy="2042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7" descr="P100007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8801" y="2204864"/>
            <a:ext cx="2393391" cy="1695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4" descr="http://www.fnss.com.tr/admin/img/prod/tr/IF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372518"/>
            <a:ext cx="2955943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850" name="Picture 2" descr="C:\Users\Kaya\Documents\Resimlerim\TSS_Urunleri\COBR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55" y="1637478"/>
            <a:ext cx="2966641" cy="1744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1" name="Picture 3" descr="C:\Users\Kaya\Documents\Resimlerim\TSS_Urunleri\ALTAY_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4077336"/>
            <a:ext cx="2991989" cy="2303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9 Yuvarlatılmış Dikdörtgen"/>
          <p:cNvSpPr/>
          <p:nvPr/>
        </p:nvSpPr>
        <p:spPr>
          <a:xfrm>
            <a:off x="3795302" y="5301208"/>
            <a:ext cx="1928826" cy="714380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10 Metin kutusu"/>
          <p:cNvSpPr txBox="1"/>
          <p:nvPr/>
        </p:nvSpPr>
        <p:spPr>
          <a:xfrm>
            <a:off x="3867310" y="5301208"/>
            <a:ext cx="1853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Main Battle Tank </a:t>
            </a:r>
          </a:p>
          <a:p>
            <a:r>
              <a:rPr lang="en-GB" b="1" dirty="0" smtClean="0"/>
              <a:t>Design Program</a:t>
            </a:r>
            <a:endParaRPr lang="en-GB" b="1" dirty="0"/>
          </a:p>
        </p:txBody>
      </p:sp>
      <p:sp>
        <p:nvSpPr>
          <p:cNvPr id="8" name="7 Yuvarlatılmış Dikdörtgen"/>
          <p:cNvSpPr/>
          <p:nvPr/>
        </p:nvSpPr>
        <p:spPr>
          <a:xfrm>
            <a:off x="3786182" y="1785926"/>
            <a:ext cx="3234090" cy="714380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Metin kutusu"/>
          <p:cNvSpPr txBox="1"/>
          <p:nvPr/>
        </p:nvSpPr>
        <p:spPr>
          <a:xfrm>
            <a:off x="3851920" y="1772816"/>
            <a:ext cx="3236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Various Types of Land Platforms</a:t>
            </a:r>
          </a:p>
          <a:p>
            <a:r>
              <a:rPr lang="en-US" b="1" dirty="0" smtClean="0"/>
              <a:t>All Over the World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NAVAL PLATFORMS</a:t>
            </a:r>
            <a:r>
              <a:rPr lang="tr-TR" dirty="0" smtClean="0"/>
              <a:t> </a:t>
            </a:r>
            <a:endParaRPr lang="en-GB" dirty="0"/>
          </a:p>
        </p:txBody>
      </p:sp>
      <p:pic>
        <p:nvPicPr>
          <p:cNvPr id="8" name="Picture 4" descr="RMK Naval"/>
          <p:cNvPicPr>
            <a:picLocks noChangeAspect="1" noChangeArrowheads="1"/>
          </p:cNvPicPr>
          <p:nvPr/>
        </p:nvPicPr>
        <p:blipFill>
          <a:blip r:embed="rId3" cstate="print"/>
          <a:srcRect t="12437"/>
          <a:stretch>
            <a:fillRect/>
          </a:stretch>
        </p:blipFill>
        <p:spPr bwMode="auto">
          <a:xfrm>
            <a:off x="4179605" y="1556792"/>
            <a:ext cx="3284600" cy="196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Bo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556792"/>
            <a:ext cx="4071937" cy="2335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YTKBDearsan3S&amp;H"/>
          <p:cNvPicPr>
            <a:picLocks noChangeAspect="1" noChangeArrowheads="1"/>
          </p:cNvPicPr>
          <p:nvPr/>
        </p:nvPicPr>
        <p:blipFill>
          <a:blip r:embed="rId5" cstate="print"/>
          <a:srcRect b="14191"/>
          <a:stretch>
            <a:fillRect/>
          </a:stretch>
        </p:blipFill>
        <p:spPr bwMode="auto">
          <a:xfrm>
            <a:off x="2971850" y="4883102"/>
            <a:ext cx="2703213" cy="163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874" name="Picture 2" descr="C:\Users\Kaya\Documents\Resimlerim\TSS_Urunleri\MILGEM_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802" y="2595342"/>
            <a:ext cx="2619654" cy="39201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kr.img.blog.yahoo.com/ybi/1/24/56/shinecommerce/folder/33/img_33_13415_5?1183951568.jpg"/>
          <p:cNvPicPr>
            <a:picLocks noChangeAspect="1" noChangeArrowheads="1"/>
          </p:cNvPicPr>
          <p:nvPr/>
        </p:nvPicPr>
        <p:blipFill>
          <a:blip r:embed="rId7" cstate="print"/>
          <a:srcRect r="21739"/>
          <a:stretch>
            <a:fillRect/>
          </a:stretch>
        </p:blipFill>
        <p:spPr bwMode="auto">
          <a:xfrm>
            <a:off x="179512" y="3892004"/>
            <a:ext cx="2571768" cy="2467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Yuvarlatılmış Dikdörtgen"/>
          <p:cNvSpPr/>
          <p:nvPr/>
        </p:nvSpPr>
        <p:spPr>
          <a:xfrm>
            <a:off x="2483768" y="3631083"/>
            <a:ext cx="4176464" cy="1094061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3038" indent="-173038">
              <a:buFont typeface="Arial" pitchFamily="34" charset="0"/>
              <a:buChar char="•"/>
            </a:pPr>
            <a:r>
              <a:rPr lang="en-GB" b="1" dirty="0" smtClean="0">
                <a:solidFill>
                  <a:schemeClr val="tx1"/>
                </a:solidFill>
              </a:rPr>
              <a:t>MRTP, Patrol Boats, Search &amp; Rescue Ships … </a:t>
            </a:r>
            <a:endParaRPr lang="tr-TR" b="1" dirty="0" smtClean="0">
              <a:solidFill>
                <a:schemeClr val="tx1"/>
              </a:solidFill>
            </a:endParaRPr>
          </a:p>
          <a:p>
            <a:pPr marL="173038" indent="-173038">
              <a:buFont typeface="Arial" pitchFamily="34" charset="0"/>
              <a:buChar char="•"/>
            </a:pPr>
            <a:r>
              <a:rPr lang="en-GB" b="1" dirty="0" smtClean="0">
                <a:solidFill>
                  <a:schemeClr val="tx1"/>
                </a:solidFill>
              </a:rPr>
              <a:t>MILGEM Corvette</a:t>
            </a:r>
            <a:endParaRPr lang="en-GB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CO-PRODUCTION</a:t>
            </a:r>
            <a:br>
              <a:rPr lang="tr-TR" dirty="0" smtClean="0"/>
            </a:br>
            <a:r>
              <a:rPr lang="tr-TR" dirty="0" smtClean="0"/>
              <a:t>IN </a:t>
            </a:r>
            <a:r>
              <a:rPr lang="en-GB" dirty="0" smtClean="0"/>
              <a:t>AEROSPACE</a:t>
            </a:r>
            <a:endParaRPr lang="en-GB" dirty="0"/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0" y="0"/>
            <a:ext cx="7056408" cy="89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6501" tIns="20631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</a:rPr>
              <a:t>Alışveriş yaptığınız marketlerin neredeyse tamamı yabancıların.</a:t>
            </a:r>
            <a:endParaRPr kumimoji="0" lang="tr-TR" sz="9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</a:rPr>
              <a:t>Ne oldu büyük iş adamlarımız! İş bilip, dünya çapında kredi" sağlayıp, bu tesisleri kaptırmamayı deneyemediniz mi! </a:t>
            </a:r>
            <a:endParaRPr kumimoji="0" lang="tr-TR" sz="144000" b="1" i="0" u="none" strike="noStrike" cap="none" normalizeH="0" baseline="0" dirty="0" smtClean="0">
              <a:ln>
                <a:noFill/>
              </a:ln>
              <a:solidFill>
                <a:srgbClr val="4C6A9F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290" name="AutoShape 2" descr="http://www.referansgazetesi.com/images/library/"/>
          <p:cNvSpPr>
            <a:spLocks noChangeAspect="1" noChangeArrowheads="1"/>
          </p:cNvSpPr>
          <p:nvPr/>
        </p:nvSpPr>
        <p:spPr bwMode="auto">
          <a:xfrm>
            <a:off x="15803563" y="261938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12 Yuvarlatılmış Dikdörtgen"/>
          <p:cNvSpPr/>
          <p:nvPr/>
        </p:nvSpPr>
        <p:spPr>
          <a:xfrm>
            <a:off x="251520" y="3717032"/>
            <a:ext cx="2320216" cy="2304256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Effort</a:t>
            </a:r>
            <a:r>
              <a:rPr lang="tr-TR" b="1" dirty="0" smtClean="0">
                <a:solidFill>
                  <a:schemeClr val="tx1"/>
                </a:solidFill>
              </a:rPr>
              <a:t>s</a:t>
            </a:r>
            <a:r>
              <a:rPr lang="en-US" b="1" dirty="0" smtClean="0">
                <a:solidFill>
                  <a:schemeClr val="tx1"/>
                </a:solidFill>
              </a:rPr>
              <a:t> Started with Co-production Programs</a:t>
            </a:r>
            <a:endParaRPr lang="tr-TR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F-16</a:t>
            </a:r>
            <a:r>
              <a:rPr lang="tr-TR" b="1" dirty="0" smtClean="0">
                <a:solidFill>
                  <a:schemeClr val="tx1"/>
                </a:solidFill>
              </a:rPr>
              <a:t> / </a:t>
            </a:r>
            <a:r>
              <a:rPr lang="en-US" b="1" dirty="0" smtClean="0">
                <a:solidFill>
                  <a:schemeClr val="tx1"/>
                </a:solidFill>
              </a:rPr>
              <a:t>F110-Engine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CN-235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AS-532 (Cougar)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S-70 (Sikorsky)</a:t>
            </a:r>
            <a:endParaRPr lang="tr-TR" b="1" dirty="0" smtClean="0">
              <a:solidFill>
                <a:schemeClr val="tx1"/>
              </a:solidFill>
            </a:endParaRPr>
          </a:p>
          <a:p>
            <a:r>
              <a:rPr lang="tr-TR" b="1" dirty="0" smtClean="0">
                <a:solidFill>
                  <a:schemeClr val="tx1"/>
                </a:solidFill>
              </a:rPr>
              <a:t>AWACS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6" name="15 Resim" descr="F-16-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6846"/>
            <a:ext cx="3057466" cy="1962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16 Resim" descr="cn235_mil04.jpg"/>
          <p:cNvPicPr>
            <a:picLocks noChangeAspect="1"/>
          </p:cNvPicPr>
          <p:nvPr/>
        </p:nvPicPr>
        <p:blipFill>
          <a:blip r:embed="rId4" cstate="print"/>
          <a:srcRect b="13684"/>
          <a:stretch>
            <a:fillRect/>
          </a:stretch>
        </p:blipFill>
        <p:spPr>
          <a:xfrm>
            <a:off x="3000364" y="3143248"/>
            <a:ext cx="2247904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14 Resim" descr="m_S70_WEB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86050" y="4714884"/>
            <a:ext cx="2547932" cy="1718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6" name="Picture 2" descr="http://img242.echo.cx/img242/6222/m_COUGAR_WE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3071810"/>
            <a:ext cx="2293922" cy="1720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8" descr="F110-GE-132(White)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 contrast="6000"/>
          </a:blip>
          <a:srcRect/>
          <a:stretch>
            <a:fillRect/>
          </a:stretch>
        </p:blipFill>
        <p:spPr bwMode="auto">
          <a:xfrm>
            <a:off x="3707904" y="1412776"/>
            <a:ext cx="3369439" cy="14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4"/>
          <p:cNvPicPr>
            <a:picLocks noChangeAspect="1" noChangeArrowheads="1"/>
          </p:cNvPicPr>
          <p:nvPr/>
        </p:nvPicPr>
        <p:blipFill>
          <a:blip r:embed="rId8" cstate="print">
            <a:lum bright="18000" contrast="6000"/>
          </a:blip>
          <a:srcRect/>
          <a:stretch>
            <a:fillRect/>
          </a:stretch>
        </p:blipFill>
        <p:spPr bwMode="auto">
          <a:xfrm>
            <a:off x="7164288" y="1988840"/>
            <a:ext cx="1295400" cy="962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CO-DESIGN </a:t>
            </a:r>
            <a:r>
              <a:rPr lang="en-GB" dirty="0" smtClean="0"/>
              <a:t>and</a:t>
            </a:r>
            <a:r>
              <a:rPr lang="tr-TR" dirty="0" smtClean="0"/>
              <a:t> </a:t>
            </a:r>
            <a:br>
              <a:rPr lang="tr-TR" dirty="0" smtClean="0"/>
            </a:br>
            <a:r>
              <a:rPr lang="tr-TR" dirty="0" smtClean="0"/>
              <a:t>CO-PRODUCTION </a:t>
            </a:r>
            <a:br>
              <a:rPr lang="tr-TR" dirty="0" smtClean="0"/>
            </a:br>
            <a:r>
              <a:rPr lang="tr-TR" dirty="0" smtClean="0"/>
              <a:t>IN AEROSPACE</a:t>
            </a:r>
            <a:endParaRPr lang="tr-TR" dirty="0"/>
          </a:p>
        </p:txBody>
      </p:sp>
      <p:pic>
        <p:nvPicPr>
          <p:cNvPr id="3" name="Picture 6" descr="http://www.defenseindustrydaily.com/images/AIR_F-35_JSF_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3194" y="2613424"/>
            <a:ext cx="2801946" cy="2101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0" descr="http://www.eads.net/xml/content/OF00000000400004/3/15/422161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5217" y="4494227"/>
            <a:ext cx="3567311" cy="2078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Yuvarlatılmış Dikdörtgen"/>
          <p:cNvSpPr/>
          <p:nvPr/>
        </p:nvSpPr>
        <p:spPr>
          <a:xfrm>
            <a:off x="714348" y="4797152"/>
            <a:ext cx="4000528" cy="936104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smtClean="0">
                <a:solidFill>
                  <a:schemeClr val="tx1"/>
                </a:solidFill>
              </a:rPr>
              <a:t>Important partner in International Design and Production Programs</a:t>
            </a:r>
            <a:endParaRPr lang="tr-TR" sz="2000" b="1" dirty="0" smtClean="0">
              <a:solidFill>
                <a:schemeClr val="tx1"/>
              </a:solidFill>
            </a:endParaRPr>
          </a:p>
          <a:p>
            <a:r>
              <a:rPr lang="tr-TR" sz="2000" b="1" dirty="0" smtClean="0">
                <a:solidFill>
                  <a:schemeClr val="tx1"/>
                </a:solidFill>
              </a:rPr>
              <a:t>(T-129, F-35, A400 M)</a:t>
            </a:r>
            <a:endParaRPr lang="en-GB" sz="2000" b="1" dirty="0" smtClean="0">
              <a:solidFill>
                <a:schemeClr val="tx1"/>
              </a:solidFill>
            </a:endParaRPr>
          </a:p>
        </p:txBody>
      </p:sp>
      <p:pic>
        <p:nvPicPr>
          <p:cNvPr id="6" name="Picture 3" descr="A129_02_hr"/>
          <p:cNvPicPr>
            <a:picLocks noChangeAspect="1" noChangeArrowheads="1"/>
          </p:cNvPicPr>
          <p:nvPr/>
        </p:nvPicPr>
        <p:blipFill>
          <a:blip r:embed="rId5" cstate="print"/>
          <a:srcRect b="10779"/>
          <a:stretch>
            <a:fillRect/>
          </a:stretch>
        </p:blipFill>
        <p:spPr bwMode="auto">
          <a:xfrm>
            <a:off x="690728" y="1916203"/>
            <a:ext cx="2809702" cy="1798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Güven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3622</TotalTime>
  <Words>434</Words>
  <Application>Microsoft Office PowerPoint</Application>
  <PresentationFormat>On-screen Show (4:3)</PresentationFormat>
  <Paragraphs>139</Paragraphs>
  <Slides>27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Ofis Teması</vt:lpstr>
      <vt:lpstr>Bitmap Image</vt:lpstr>
      <vt:lpstr>PowerPoint Presentation</vt:lpstr>
      <vt:lpstr>TURNOVER</vt:lpstr>
      <vt:lpstr>EXPORT</vt:lpstr>
      <vt:lpstr>R&amp;D EXPENDITURE</vt:lpstr>
      <vt:lpstr>PowerPoint Presentation</vt:lpstr>
      <vt:lpstr> LAND PLATFORMS</vt:lpstr>
      <vt:lpstr>NAVAL PLATFORMS </vt:lpstr>
      <vt:lpstr>CO-PRODUCTION IN AEROSPACE</vt:lpstr>
      <vt:lpstr>CO-DESIGN and  CO-PRODUCTION  IN AEROSPACE</vt:lpstr>
      <vt:lpstr>INDIGENEOUS PROGRAMS IN AEROSPACE</vt:lpstr>
      <vt:lpstr>WEAPONS-AMMUNITION</vt:lpstr>
      <vt:lpstr>ROCKETS-MISSILES</vt:lpstr>
      <vt:lpstr>ELECTRONICS and  COMMUNICATION</vt:lpstr>
      <vt:lpstr>RADARS and  ELECTRONIC WARFARE</vt:lpstr>
      <vt:lpstr>ELECTRO-OPTICS</vt:lpstr>
      <vt:lpstr>SOFTWARE and  INFORMATION TECHNOLOGIES</vt:lpstr>
      <vt:lpstr>SIMULATION  and MODELLING </vt:lpstr>
      <vt:lpstr>DIGITAL MAPS and  IMAGE PROCESSING </vt:lpstr>
      <vt:lpstr>TRAINING</vt:lpstr>
      <vt:lpstr>R&amp;D and ENGINEERING</vt:lpstr>
      <vt:lpstr>UNIFORMS  and ACCESSORIES</vt:lpstr>
      <vt:lpstr>ELECTRICAL SYSTEMS</vt:lpstr>
      <vt:lpstr>COMPONENTS</vt:lpstr>
      <vt:lpstr>MOULDS-DIES and MECHANICAL PARTS</vt:lpstr>
      <vt:lpstr>LOGISTICS</vt:lpstr>
      <vt:lpstr>PowerPoint Presentation</vt:lpstr>
      <vt:lpstr>FURTHER  INFORMATION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TURKISH DEFENCE INDUSTRY</dc:title>
  <dc:creator>KAYA</dc:creator>
  <cp:lastModifiedBy>Kaya</cp:lastModifiedBy>
  <cp:revision>357</cp:revision>
  <cp:lastPrinted>2012-03-30T13:51:46Z</cp:lastPrinted>
  <dcterms:created xsi:type="dcterms:W3CDTF">2008-08-12T07:45:30Z</dcterms:created>
  <dcterms:modified xsi:type="dcterms:W3CDTF">2012-03-30T13:54:40Z</dcterms:modified>
</cp:coreProperties>
</file>